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56" r:id="rId5"/>
    <p:sldId id="257" r:id="rId6"/>
    <p:sldId id="258" r:id="rId7"/>
    <p:sldId id="259" r:id="rId8"/>
    <p:sldId id="266" r:id="rId9"/>
    <p:sldId id="267" r:id="rId10"/>
    <p:sldId id="268" r:id="rId11"/>
    <p:sldId id="269" r:id="rId12"/>
    <p:sldId id="270" r:id="rId13"/>
    <p:sldId id="271" r:id="rId14"/>
    <p:sldId id="272" r:id="rId15"/>
    <p:sldId id="273" r:id="rId16"/>
    <p:sldId id="274" r:id="rId17"/>
    <p:sldId id="276" r:id="rId18"/>
    <p:sldId id="277" r:id="rId19"/>
    <p:sldId id="278" r:id="rId20"/>
    <p:sldId id="279" r:id="rId21"/>
    <p:sldId id="280" r:id="rId22"/>
    <p:sldId id="281" r:id="rId23"/>
    <p:sldId id="282" r:id="rId24"/>
    <p:sldId id="283" r:id="rId25"/>
    <p:sldId id="260" r:id="rId26"/>
    <p:sldId id="285" r:id="rId27"/>
    <p:sldId id="286" r:id="rId28"/>
    <p:sldId id="287" r:id="rId29"/>
    <p:sldId id="288" r:id="rId30"/>
    <p:sldId id="289" r:id="rId31"/>
    <p:sldId id="290" r:id="rId32"/>
    <p:sldId id="291" r:id="rId33"/>
    <p:sldId id="292" r:id="rId34"/>
    <p:sldId id="293" r:id="rId35"/>
    <p:sldId id="261" r:id="rId36"/>
    <p:sldId id="262" r:id="rId37"/>
    <p:sldId id="263" r:id="rId38"/>
    <p:sldId id="264" r:id="rId39"/>
    <p:sldId id="265" r:id="rId4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04E17-632C-4A1F-9608-03158DB0A574}" v="2" dt="2024-08-20T23:09:21.975"/>
    <p1510:client id="{74FEBE7C-526D-4180-982E-8198AA31BFCF}" v="2" dt="2024-08-20T22:47:47.5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A MARIA TEREZA RAMOS" userId="S::giovana.ramos3@fatec.sp.gov.br::7468464e-1da3-45d7-9ca6-f40cc72c90c3" providerId="AD" clId="Web-{07A04E17-632C-4A1F-9608-03158DB0A574}"/>
    <pc:docChg chg="modSld">
      <pc:chgData name="GIOVANA MARIA TEREZA RAMOS" userId="S::giovana.ramos3@fatec.sp.gov.br::7468464e-1da3-45d7-9ca6-f40cc72c90c3" providerId="AD" clId="Web-{07A04E17-632C-4A1F-9608-03158DB0A574}" dt="2024-08-20T23:09:21.975" v="1" actId="20577"/>
      <pc:docMkLst>
        <pc:docMk/>
      </pc:docMkLst>
      <pc:sldChg chg="modSp">
        <pc:chgData name="GIOVANA MARIA TEREZA RAMOS" userId="S::giovana.ramos3@fatec.sp.gov.br::7468464e-1da3-45d7-9ca6-f40cc72c90c3" providerId="AD" clId="Web-{07A04E17-632C-4A1F-9608-03158DB0A574}" dt="2024-08-20T23:09:21.975" v="1" actId="20577"/>
        <pc:sldMkLst>
          <pc:docMk/>
          <pc:sldMk cId="102678188" sldId="291"/>
        </pc:sldMkLst>
        <pc:spChg chg="mod">
          <ac:chgData name="GIOVANA MARIA TEREZA RAMOS" userId="S::giovana.ramos3@fatec.sp.gov.br::7468464e-1da3-45d7-9ca6-f40cc72c90c3" providerId="AD" clId="Web-{07A04E17-632C-4A1F-9608-03158DB0A574}" dt="2024-08-20T23:09:21.975" v="1" actId="20577"/>
          <ac:spMkLst>
            <pc:docMk/>
            <pc:sldMk cId="102678188" sldId="291"/>
            <ac:spMk id="6" creationId="{00000000-0000-0000-0000-000000000000}"/>
          </ac:spMkLst>
        </pc:spChg>
      </pc:sldChg>
    </pc:docChg>
  </pc:docChgLst>
  <pc:docChgLst>
    <pc:chgData name="GIOVANA MARIA TEREZA RAMOS" userId="S::giovana.ramos3@fatec.sp.gov.br::7468464e-1da3-45d7-9ca6-f40cc72c90c3" providerId="AD" clId="Web-{74FEBE7C-526D-4180-982E-8198AA31BFCF}"/>
    <pc:docChg chg="modSld">
      <pc:chgData name="GIOVANA MARIA TEREZA RAMOS" userId="S::giovana.ramos3@fatec.sp.gov.br::7468464e-1da3-45d7-9ca6-f40cc72c90c3" providerId="AD" clId="Web-{74FEBE7C-526D-4180-982E-8198AA31BFCF}" dt="2024-08-20T22:47:47.502" v="1" actId="14100"/>
      <pc:docMkLst>
        <pc:docMk/>
      </pc:docMkLst>
      <pc:sldChg chg="modSp">
        <pc:chgData name="GIOVANA MARIA TEREZA RAMOS" userId="S::giovana.ramos3@fatec.sp.gov.br::7468464e-1da3-45d7-9ca6-f40cc72c90c3" providerId="AD" clId="Web-{74FEBE7C-526D-4180-982E-8198AA31BFCF}" dt="2024-08-20T22:47:47.502" v="1" actId="14100"/>
        <pc:sldMkLst>
          <pc:docMk/>
          <pc:sldMk cId="0" sldId="259"/>
        </pc:sldMkLst>
        <pc:spChg chg="mod">
          <ac:chgData name="GIOVANA MARIA TEREZA RAMOS" userId="S::giovana.ramos3@fatec.sp.gov.br::7468464e-1da3-45d7-9ca6-f40cc72c90c3" providerId="AD" clId="Web-{74FEBE7C-526D-4180-982E-8198AA31BFCF}" dt="2024-08-20T22:47:47.502" v="1" actId="14100"/>
          <ac:spMkLst>
            <pc:docMk/>
            <pc:sldMk cId="0" sldId="259"/>
            <ac:spMk id="1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991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46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78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62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065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30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039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886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049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893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49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46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590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04091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421803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866257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307933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04273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747338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77807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025232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941799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77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1731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593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68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565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936427"/>
            <a:ext cx="7556421" cy="3912870"/>
          </a:xfrm>
          <a:prstGeom prst="rect">
            <a:avLst/>
          </a:prstGeom>
          <a:noFill/>
          <a:ln/>
        </p:spPr>
        <p:txBody>
          <a:bodyPr wrap="square" rtlCol="0" anchor="t"/>
          <a:lstStyle/>
          <a:p>
            <a:pPr marL="0" indent="0" algn="ctr">
              <a:lnSpc>
                <a:spcPts val="7702"/>
              </a:lnSpc>
              <a:buNone/>
            </a:pPr>
            <a:r>
              <a:rPr lang="en-US" sz="6162" b="1">
                <a:solidFill>
                  <a:srgbClr val="233939"/>
                </a:solidFill>
                <a:latin typeface="Syne" pitchFamily="34" charset="0"/>
                <a:ea typeface="Syne" pitchFamily="34" charset="-122"/>
                <a:cs typeface="Syne" pitchFamily="34" charset="-120"/>
              </a:rPr>
              <a:t>Introdução à Qualidade e Testes de Software</a:t>
            </a:r>
            <a:endParaRPr lang="en-US" sz="6162"/>
          </a:p>
        </p:txBody>
      </p:sp>
      <p:sp>
        <p:nvSpPr>
          <p:cNvPr id="6" name="Text 3"/>
          <p:cNvSpPr/>
          <p:nvPr/>
        </p:nvSpPr>
        <p:spPr>
          <a:xfrm>
            <a:off x="6280190" y="5189458"/>
            <a:ext cx="7556421" cy="1451610"/>
          </a:xfrm>
          <a:prstGeom prst="rect">
            <a:avLst/>
          </a:prstGeom>
          <a:noFill/>
          <a:ln/>
        </p:spPr>
        <p:txBody>
          <a:bodyPr wrap="square" rtlCol="0" anchor="t"/>
          <a:lstStyle/>
          <a:p>
            <a:pPr marL="0" indent="0" algn="just">
              <a:lnSpc>
                <a:spcPts val="2858"/>
              </a:lnSpc>
              <a:buNone/>
            </a:pPr>
            <a:r>
              <a:rPr lang="en-US" sz="2000" err="1">
                <a:solidFill>
                  <a:srgbClr val="3B4E4E"/>
                </a:solidFill>
                <a:latin typeface="Overpass" pitchFamily="34" charset="0"/>
                <a:ea typeface="Overpass" pitchFamily="34" charset="-122"/>
                <a:cs typeface="Overpass" pitchFamily="34" charset="-120"/>
              </a:rPr>
              <a:t>Esta</a:t>
            </a:r>
            <a:r>
              <a:rPr lang="en-US" sz="2000">
                <a:solidFill>
                  <a:srgbClr val="3B4E4E"/>
                </a:solidFill>
                <a:latin typeface="Overpass" pitchFamily="34" charset="0"/>
                <a:ea typeface="Overpass" pitchFamily="34" charset="-122"/>
                <a:cs typeface="Overpass" pitchFamily="34" charset="-120"/>
              </a:rPr>
              <a:t> </a:t>
            </a:r>
            <a:r>
              <a:rPr lang="en-US" sz="2000" err="1">
                <a:solidFill>
                  <a:srgbClr val="3B4E4E"/>
                </a:solidFill>
                <a:latin typeface="Overpass" pitchFamily="34" charset="0"/>
                <a:ea typeface="Overpass" pitchFamily="34" charset="-122"/>
                <a:cs typeface="Overpass" pitchFamily="34" charset="-120"/>
              </a:rPr>
              <a:t>disciplina</a:t>
            </a:r>
            <a:r>
              <a:rPr lang="en-US" sz="2000">
                <a:solidFill>
                  <a:srgbClr val="3B4E4E"/>
                </a:solidFill>
                <a:latin typeface="Overpass" pitchFamily="34" charset="0"/>
                <a:ea typeface="Overpass" pitchFamily="34" charset="-122"/>
                <a:cs typeface="Overpass" pitchFamily="34" charset="-120"/>
              </a:rPr>
              <a:t> tem o objetivo de apresentar os conceitos e práticas essenciais para garantir a qualidade dos softwares, e como os testes desempenham um papel fundamental nesse processo.</a:t>
            </a:r>
            <a:endParaRPr lang="en-US" sz="2000"/>
          </a:p>
        </p:txBody>
      </p:sp>
      <p:sp>
        <p:nvSpPr>
          <p:cNvPr id="8" name="Text 5"/>
          <p:cNvSpPr/>
          <p:nvPr/>
        </p:nvSpPr>
        <p:spPr>
          <a:xfrm>
            <a:off x="6403419" y="7045762"/>
            <a:ext cx="116443" cy="97512"/>
          </a:xfrm>
          <a:prstGeom prst="rect">
            <a:avLst/>
          </a:prstGeom>
          <a:noFill/>
          <a:ln/>
        </p:spPr>
        <p:txBody>
          <a:bodyPr wrap="none" rtlCol="0" anchor="t"/>
          <a:lstStyle/>
          <a:p>
            <a:pPr marL="0" indent="0" algn="ctr">
              <a:lnSpc>
                <a:spcPts val="768"/>
              </a:lnSpc>
              <a:buNone/>
            </a:pPr>
            <a:r>
              <a:rPr lang="en-US" sz="768">
                <a:solidFill>
                  <a:srgbClr val="FFFFFF"/>
                </a:solidFill>
                <a:latin typeface="Overpass" pitchFamily="34" charset="0"/>
                <a:ea typeface="Overpass" pitchFamily="34" charset="-122"/>
                <a:cs typeface="Overpass" pitchFamily="34" charset="-120"/>
              </a:rPr>
              <a:t>JC</a:t>
            </a:r>
            <a:endParaRPr lang="en-US" sz="768"/>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2099" y="1020604"/>
            <a:ext cx="5321141" cy="537567"/>
          </a:xfrm>
          <a:prstGeom prst="rect">
            <a:avLst/>
          </a:prstGeom>
          <a:noFill/>
          <a:ln/>
        </p:spPr>
        <p:txBody>
          <a:bodyPr wrap="none" rtlCol="0" anchor="t"/>
          <a:lstStyle/>
          <a:p>
            <a:pPr marL="0" marR="0" lvl="0" indent="0" algn="ctr" defTabSz="914400" rtl="0" eaLnBrk="1" fontAlgn="auto" latinLnBrk="0" hangingPunct="1">
              <a:lnSpc>
                <a:spcPts val="4233"/>
              </a:lnSpc>
              <a:spcBef>
                <a:spcPts val="0"/>
              </a:spcBef>
              <a:spcAft>
                <a:spcPts val="0"/>
              </a:spcAft>
              <a:buClrTx/>
              <a:buSzTx/>
              <a:buFontTx/>
              <a:buNone/>
              <a:tabLst/>
              <a:defRPr/>
            </a:pPr>
            <a:r>
              <a:rPr kumimoji="0" lang="en-US" sz="3386"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Teste de Caixa Branca</a:t>
            </a:r>
            <a:endParaRPr kumimoji="0" lang="en-US" sz="33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602099" y="1816179"/>
            <a:ext cx="7939802" cy="550545"/>
          </a:xfrm>
          <a:prstGeom prst="rect">
            <a:avLst/>
          </a:prstGeom>
          <a:noFill/>
          <a:ln/>
        </p:spPr>
        <p:txBody>
          <a:bodyPr wrap="square" rtlCol="0" anchor="t"/>
          <a:lstStyle/>
          <a:p>
            <a:pPr marL="0" marR="0" lvl="0" indent="0" algn="l" defTabSz="914400" rtl="0" eaLnBrk="1" fontAlgn="auto" latinLnBrk="0" hangingPunct="1">
              <a:lnSpc>
                <a:spcPts val="2167"/>
              </a:lnSpc>
              <a:spcBef>
                <a:spcPts val="0"/>
              </a:spcBef>
              <a:spcAft>
                <a:spcPts val="0"/>
              </a:spcAft>
              <a:buClrTx/>
              <a:buSzTx/>
              <a:buFontTx/>
              <a:buNone/>
              <a:tabLst/>
              <a:defRPr/>
            </a:pPr>
            <a:r>
              <a:rPr kumimoji="0" lang="en-US" sz="1355"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também conhecido como teste de estrutura, permite que o testador analise e teste o código interno do software para verificar se está funcionando como esperado.</a:t>
            </a:r>
            <a:endParaRPr kumimoji="0" lang="en-US" sz="135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p:cNvSpPr/>
          <p:nvPr/>
        </p:nvSpPr>
        <p:spPr>
          <a:xfrm>
            <a:off x="602099" y="2560201"/>
            <a:ext cx="3883938" cy="2100739"/>
          </a:xfrm>
          <a:prstGeom prst="roundRect">
            <a:avLst>
              <a:gd name="adj" fmla="val 3439"/>
            </a:avLst>
          </a:prstGeom>
          <a:solidFill>
            <a:srgbClr val="DDEEE6"/>
          </a:solidFill>
          <a:ln w="7620">
            <a:solidFill>
              <a:srgbClr val="C3D4CC"/>
            </a:solidFill>
            <a:prstDash val="solid"/>
          </a:ln>
        </p:spPr>
      </p:sp>
      <p:sp>
        <p:nvSpPr>
          <p:cNvPr id="8" name="Text 5"/>
          <p:cNvSpPr/>
          <p:nvPr/>
        </p:nvSpPr>
        <p:spPr>
          <a:xfrm>
            <a:off x="781645" y="2739747"/>
            <a:ext cx="3524845" cy="537448"/>
          </a:xfrm>
          <a:prstGeom prst="rect">
            <a:avLst/>
          </a:prstGeom>
          <a:noFill/>
          <a:ln/>
        </p:spPr>
        <p:txBody>
          <a:bodyPr wrap="square" rtlCol="0" anchor="t"/>
          <a:lstStyle/>
          <a:p>
            <a:pPr marL="0" marR="0" lvl="0" indent="0" algn="l" defTabSz="914400" rtl="0" eaLnBrk="1" fontAlgn="auto" latinLnBrk="0" hangingPunct="1">
              <a:lnSpc>
                <a:spcPts val="2117"/>
              </a:lnSpc>
              <a:spcBef>
                <a:spcPts val="0"/>
              </a:spcBef>
              <a:spcAft>
                <a:spcPts val="0"/>
              </a:spcAft>
              <a:buClrTx/>
              <a:buSzTx/>
              <a:buFontTx/>
              <a:buNone/>
              <a:tabLst/>
              <a:defRPr/>
            </a:pPr>
            <a:r>
              <a:rPr kumimoji="0" lang="en-US" sz="1693"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Caixa Branca: Visão Geral</a:t>
            </a:r>
            <a:endParaRPr kumimoji="0" lang="en-US" sz="16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6"/>
          <p:cNvSpPr/>
          <p:nvPr/>
        </p:nvSpPr>
        <p:spPr>
          <a:xfrm>
            <a:off x="781645" y="3380303"/>
            <a:ext cx="3524845" cy="1101090"/>
          </a:xfrm>
          <a:prstGeom prst="rect">
            <a:avLst/>
          </a:prstGeom>
          <a:noFill/>
          <a:ln/>
        </p:spPr>
        <p:txBody>
          <a:bodyPr wrap="square" rtlCol="0" anchor="t"/>
          <a:lstStyle/>
          <a:p>
            <a:pPr marL="0" marR="0" lvl="0" indent="0" algn="l" defTabSz="914400" rtl="0" eaLnBrk="1" fontAlgn="auto" latinLnBrk="0" hangingPunct="1">
              <a:lnSpc>
                <a:spcPts val="2167"/>
              </a:lnSpc>
              <a:spcBef>
                <a:spcPts val="0"/>
              </a:spcBef>
              <a:spcAft>
                <a:spcPts val="0"/>
              </a:spcAft>
              <a:buClrTx/>
              <a:buSzTx/>
              <a:buFontTx/>
              <a:buNone/>
              <a:tabLst/>
              <a:defRPr/>
            </a:pPr>
            <a:r>
              <a:rPr kumimoji="0" lang="en-US" sz="1355"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se concentra no código interno do software, permitindo que o testador examine os caminhos de execução e o fluxo de dados.</a:t>
            </a:r>
            <a:endParaRPr kumimoji="0" lang="en-US" sz="135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Shape 7"/>
          <p:cNvSpPr/>
          <p:nvPr/>
        </p:nvSpPr>
        <p:spPr>
          <a:xfrm>
            <a:off x="4657963" y="2560201"/>
            <a:ext cx="3883938" cy="2100739"/>
          </a:xfrm>
          <a:prstGeom prst="roundRect">
            <a:avLst>
              <a:gd name="adj" fmla="val 3439"/>
            </a:avLst>
          </a:prstGeom>
          <a:solidFill>
            <a:srgbClr val="DDEEE6"/>
          </a:solidFill>
          <a:ln w="7620">
            <a:solidFill>
              <a:srgbClr val="C3D4CC"/>
            </a:solidFill>
            <a:prstDash val="solid"/>
          </a:ln>
        </p:spPr>
      </p:sp>
      <p:sp>
        <p:nvSpPr>
          <p:cNvPr id="11" name="Text 8"/>
          <p:cNvSpPr/>
          <p:nvPr/>
        </p:nvSpPr>
        <p:spPr>
          <a:xfrm>
            <a:off x="4837509" y="2739747"/>
            <a:ext cx="2150388" cy="268724"/>
          </a:xfrm>
          <a:prstGeom prst="rect">
            <a:avLst/>
          </a:prstGeom>
          <a:noFill/>
          <a:ln/>
        </p:spPr>
        <p:txBody>
          <a:bodyPr wrap="none" rtlCol="0" anchor="t"/>
          <a:lstStyle/>
          <a:p>
            <a:pPr marL="0" marR="0" lvl="0" indent="0" algn="l" defTabSz="914400" rtl="0" eaLnBrk="1" fontAlgn="auto" latinLnBrk="0" hangingPunct="1">
              <a:lnSpc>
                <a:spcPts val="2117"/>
              </a:lnSpc>
              <a:spcBef>
                <a:spcPts val="0"/>
              </a:spcBef>
              <a:spcAft>
                <a:spcPts val="0"/>
              </a:spcAft>
              <a:buClrTx/>
              <a:buSzTx/>
              <a:buFontTx/>
              <a:buNone/>
              <a:tabLst/>
              <a:defRPr/>
            </a:pPr>
            <a:r>
              <a:rPr kumimoji="0" lang="en-US" sz="1693"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Objetivo</a:t>
            </a:r>
            <a:endParaRPr kumimoji="0" lang="en-US" sz="16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9"/>
          <p:cNvSpPr/>
          <p:nvPr/>
        </p:nvSpPr>
        <p:spPr>
          <a:xfrm>
            <a:off x="4837509" y="3111579"/>
            <a:ext cx="3524845" cy="1101090"/>
          </a:xfrm>
          <a:prstGeom prst="rect">
            <a:avLst/>
          </a:prstGeom>
          <a:noFill/>
          <a:ln/>
        </p:spPr>
        <p:txBody>
          <a:bodyPr wrap="square" rtlCol="0" anchor="t"/>
          <a:lstStyle/>
          <a:p>
            <a:pPr marL="0" marR="0" lvl="0" indent="0" algn="l" defTabSz="914400" rtl="0" eaLnBrk="1" fontAlgn="auto" latinLnBrk="0" hangingPunct="1">
              <a:lnSpc>
                <a:spcPts val="2167"/>
              </a:lnSpc>
              <a:spcBef>
                <a:spcPts val="0"/>
              </a:spcBef>
              <a:spcAft>
                <a:spcPts val="0"/>
              </a:spcAft>
              <a:buClrTx/>
              <a:buSzTx/>
              <a:buFontTx/>
              <a:buNone/>
              <a:tabLst/>
              <a:defRPr/>
            </a:pPr>
            <a:r>
              <a:rPr kumimoji="0" lang="en-US" sz="1355"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objetivo do teste de caixa branca é verificar a lógica interna do software, a estrutura do código e a funcionalidade de cada componente individual.</a:t>
            </a:r>
            <a:endParaRPr kumimoji="0" lang="en-US" sz="135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10"/>
          <p:cNvSpPr/>
          <p:nvPr/>
        </p:nvSpPr>
        <p:spPr>
          <a:xfrm>
            <a:off x="602099" y="4832866"/>
            <a:ext cx="3883938" cy="2376011"/>
          </a:xfrm>
          <a:prstGeom prst="roundRect">
            <a:avLst>
              <a:gd name="adj" fmla="val 3041"/>
            </a:avLst>
          </a:prstGeom>
          <a:solidFill>
            <a:srgbClr val="DDEEE6"/>
          </a:solidFill>
          <a:ln w="7620">
            <a:solidFill>
              <a:srgbClr val="C3D4CC"/>
            </a:solidFill>
            <a:prstDash val="solid"/>
          </a:ln>
        </p:spPr>
      </p:sp>
      <p:sp>
        <p:nvSpPr>
          <p:cNvPr id="14" name="Text 11"/>
          <p:cNvSpPr/>
          <p:nvPr/>
        </p:nvSpPr>
        <p:spPr>
          <a:xfrm>
            <a:off x="781645" y="5012412"/>
            <a:ext cx="3524845" cy="537448"/>
          </a:xfrm>
          <a:prstGeom prst="rect">
            <a:avLst/>
          </a:prstGeom>
          <a:noFill/>
          <a:ln/>
        </p:spPr>
        <p:txBody>
          <a:bodyPr wrap="square" rtlCol="0" anchor="t"/>
          <a:lstStyle/>
          <a:p>
            <a:pPr marL="0" marR="0" lvl="0" indent="0" algn="l" defTabSz="914400" rtl="0" eaLnBrk="1" fontAlgn="auto" latinLnBrk="0" hangingPunct="1">
              <a:lnSpc>
                <a:spcPts val="2117"/>
              </a:lnSpc>
              <a:spcBef>
                <a:spcPts val="0"/>
              </a:spcBef>
              <a:spcAft>
                <a:spcPts val="0"/>
              </a:spcAft>
              <a:buClrTx/>
              <a:buSzTx/>
              <a:buFontTx/>
              <a:buNone/>
              <a:tabLst/>
              <a:defRPr/>
            </a:pPr>
            <a:r>
              <a:rPr kumimoji="0" lang="en-US" sz="1693"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Técnicas de Teste de Caixa Branca</a:t>
            </a:r>
            <a:endParaRPr kumimoji="0" lang="en-US" sz="16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2"/>
          <p:cNvSpPr/>
          <p:nvPr/>
        </p:nvSpPr>
        <p:spPr>
          <a:xfrm>
            <a:off x="781645" y="5652968"/>
            <a:ext cx="3524845" cy="1376363"/>
          </a:xfrm>
          <a:prstGeom prst="rect">
            <a:avLst/>
          </a:prstGeom>
          <a:noFill/>
          <a:ln/>
        </p:spPr>
        <p:txBody>
          <a:bodyPr wrap="square" rtlCol="0" anchor="t"/>
          <a:lstStyle/>
          <a:p>
            <a:pPr marL="0" marR="0" lvl="0" indent="0" algn="l" defTabSz="914400" rtl="0" eaLnBrk="1" fontAlgn="auto" latinLnBrk="0" hangingPunct="1">
              <a:lnSpc>
                <a:spcPts val="2167"/>
              </a:lnSpc>
              <a:spcBef>
                <a:spcPts val="0"/>
              </a:spcBef>
              <a:spcAft>
                <a:spcPts val="0"/>
              </a:spcAft>
              <a:buClrTx/>
              <a:buSzTx/>
              <a:buFontTx/>
              <a:buNone/>
              <a:tabLst/>
              <a:defRPr/>
            </a:pPr>
            <a:r>
              <a:rPr kumimoji="0" lang="en-US" sz="1355"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Existem várias técnicas de teste de caixa branca, como teste de caminho de código, teste de condição e teste de fluxo de dados, que exploram diferentes aspectos do código interno.</a:t>
            </a:r>
            <a:endParaRPr kumimoji="0" lang="en-US" sz="135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hape 13"/>
          <p:cNvSpPr/>
          <p:nvPr/>
        </p:nvSpPr>
        <p:spPr>
          <a:xfrm>
            <a:off x="4657963" y="4832866"/>
            <a:ext cx="3883938" cy="2376011"/>
          </a:xfrm>
          <a:prstGeom prst="roundRect">
            <a:avLst>
              <a:gd name="adj" fmla="val 3041"/>
            </a:avLst>
          </a:prstGeom>
          <a:solidFill>
            <a:srgbClr val="DDEEE6"/>
          </a:solidFill>
          <a:ln w="7620">
            <a:solidFill>
              <a:srgbClr val="C3D4CC"/>
            </a:solidFill>
            <a:prstDash val="solid"/>
          </a:ln>
        </p:spPr>
      </p:sp>
      <p:sp>
        <p:nvSpPr>
          <p:cNvPr id="17" name="Text 14"/>
          <p:cNvSpPr/>
          <p:nvPr/>
        </p:nvSpPr>
        <p:spPr>
          <a:xfrm>
            <a:off x="4837509" y="5012412"/>
            <a:ext cx="3524845" cy="537448"/>
          </a:xfrm>
          <a:prstGeom prst="rect">
            <a:avLst/>
          </a:prstGeom>
          <a:noFill/>
          <a:ln/>
        </p:spPr>
        <p:txBody>
          <a:bodyPr wrap="square" rtlCol="0" anchor="t"/>
          <a:lstStyle/>
          <a:p>
            <a:pPr marL="0" marR="0" lvl="0" indent="0" algn="l" defTabSz="914400" rtl="0" eaLnBrk="1" fontAlgn="auto" latinLnBrk="0" hangingPunct="1">
              <a:lnSpc>
                <a:spcPts val="2117"/>
              </a:lnSpc>
              <a:spcBef>
                <a:spcPts val="0"/>
              </a:spcBef>
              <a:spcAft>
                <a:spcPts val="0"/>
              </a:spcAft>
              <a:buClrTx/>
              <a:buSzTx/>
              <a:buFontTx/>
              <a:buNone/>
              <a:tabLst/>
              <a:defRPr/>
            </a:pPr>
            <a:r>
              <a:rPr kumimoji="0" lang="en-US" sz="1693"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Benefícios do Teste de Caixa Branca</a:t>
            </a:r>
            <a:endParaRPr kumimoji="0" lang="en-US" sz="169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5"/>
          <p:cNvSpPr/>
          <p:nvPr/>
        </p:nvSpPr>
        <p:spPr>
          <a:xfrm>
            <a:off x="4837509" y="5652968"/>
            <a:ext cx="3524845" cy="1101090"/>
          </a:xfrm>
          <a:prstGeom prst="rect">
            <a:avLst/>
          </a:prstGeom>
          <a:noFill/>
          <a:ln/>
        </p:spPr>
        <p:txBody>
          <a:bodyPr wrap="square" rtlCol="0" anchor="t"/>
          <a:lstStyle/>
          <a:p>
            <a:pPr marL="0" marR="0" lvl="0" indent="0" algn="l" defTabSz="914400" rtl="0" eaLnBrk="1" fontAlgn="auto" latinLnBrk="0" hangingPunct="1">
              <a:lnSpc>
                <a:spcPts val="2167"/>
              </a:lnSpc>
              <a:spcBef>
                <a:spcPts val="0"/>
              </a:spcBef>
              <a:spcAft>
                <a:spcPts val="0"/>
              </a:spcAft>
              <a:buClrTx/>
              <a:buSzTx/>
              <a:buFontTx/>
              <a:buNone/>
              <a:tabLst/>
              <a:defRPr/>
            </a:pPr>
            <a:r>
              <a:rPr kumimoji="0" lang="en-US" sz="1355"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garante a qualidade do código, otimiza o desempenho do software, identifica erros ocultos e facilita a manutenção e atualização do código.</a:t>
            </a:r>
            <a:endParaRPr kumimoji="0" lang="en-US" sz="135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59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31743"/>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14630400" cy="2332196"/>
          </a:xfrm>
          <a:prstGeom prst="rect">
            <a:avLst/>
          </a:prstGeom>
        </p:spPr>
      </p:pic>
      <p:sp>
        <p:nvSpPr>
          <p:cNvPr id="5" name="Text 2"/>
          <p:cNvSpPr/>
          <p:nvPr/>
        </p:nvSpPr>
        <p:spPr>
          <a:xfrm>
            <a:off x="1146572" y="2845237"/>
            <a:ext cx="9141857" cy="583049"/>
          </a:xfrm>
          <a:prstGeom prst="rect">
            <a:avLst/>
          </a:prstGeom>
          <a:noFill/>
          <a:ln/>
        </p:spPr>
        <p:txBody>
          <a:bodyPr wrap="none" rtlCol="0" anchor="t"/>
          <a:lstStyle/>
          <a:p>
            <a:pPr marL="0" marR="0" lvl="0" indent="0" algn="ctr" defTabSz="914400" rtl="0" eaLnBrk="1" fontAlgn="auto" latinLnBrk="0" hangingPunct="1">
              <a:lnSpc>
                <a:spcPts val="4591"/>
              </a:lnSpc>
              <a:spcBef>
                <a:spcPts val="0"/>
              </a:spcBef>
              <a:spcAft>
                <a:spcPts val="0"/>
              </a:spcAft>
              <a:buClrTx/>
              <a:buSzTx/>
              <a:buFontTx/>
              <a:buNone/>
              <a:tabLst/>
              <a:defRPr/>
            </a:pPr>
            <a:r>
              <a:rPr kumimoji="0" lang="en-US" sz="367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Definição do Teste de Caixa Branca</a:t>
            </a:r>
            <a:endParaRPr kumimoji="0" lang="en-US" sz="3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1146572" y="3708083"/>
            <a:ext cx="12337256" cy="596979"/>
          </a:xfrm>
          <a:prstGeom prst="rect">
            <a:avLst/>
          </a:prstGeom>
          <a:noFill/>
          <a:ln/>
        </p:spPr>
        <p:txBody>
          <a:bodyPr wrap="square" rtlCol="0" anchor="t"/>
          <a:lstStyle/>
          <a:p>
            <a:pPr marL="0" marR="0" lvl="0" indent="0" algn="l" defTabSz="914400" rtl="0" eaLnBrk="1" fontAlgn="auto" latinLnBrk="0" hangingPunct="1">
              <a:lnSpc>
                <a:spcPts val="2351"/>
              </a:lnSpc>
              <a:spcBef>
                <a:spcPts val="0"/>
              </a:spcBef>
              <a:spcAft>
                <a:spcPts val="0"/>
              </a:spcAft>
              <a:buClrTx/>
              <a:buSzTx/>
              <a:buFontTx/>
              <a:buNone/>
              <a:tabLst/>
              <a:defRPr/>
            </a:pPr>
            <a:r>
              <a:rPr kumimoji="0" lang="en-US" sz="14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é uma técnica de teste de software que se concentra no código interno do software, permitindo que o testador analise e teste o código interno para verificar se está funcionando como esperado.</a:t>
            </a:r>
            <a:endParaRPr kumimoji="0" lang="en-US" sz="146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p:cNvSpPr/>
          <p:nvPr/>
        </p:nvSpPr>
        <p:spPr>
          <a:xfrm>
            <a:off x="1146572" y="4724638"/>
            <a:ext cx="419695" cy="419695"/>
          </a:xfrm>
          <a:prstGeom prst="roundRect">
            <a:avLst>
              <a:gd name="adj" fmla="val 18671"/>
            </a:avLst>
          </a:prstGeom>
          <a:solidFill>
            <a:srgbClr val="DDEEE6"/>
          </a:solidFill>
          <a:ln w="7620">
            <a:solidFill>
              <a:srgbClr val="C3D4CC"/>
            </a:solidFill>
            <a:prstDash val="solid"/>
          </a:ln>
        </p:spPr>
      </p:sp>
      <p:sp>
        <p:nvSpPr>
          <p:cNvPr id="8" name="Text 5"/>
          <p:cNvSpPr/>
          <p:nvPr/>
        </p:nvSpPr>
        <p:spPr>
          <a:xfrm>
            <a:off x="1301829" y="4794528"/>
            <a:ext cx="109180" cy="279916"/>
          </a:xfrm>
          <a:prstGeom prst="rect">
            <a:avLst/>
          </a:prstGeom>
          <a:noFill/>
          <a:ln/>
        </p:spPr>
        <p:txBody>
          <a:bodyPr wrap="none" rtlCol="0" anchor="t"/>
          <a:lstStyle/>
          <a:p>
            <a:pPr marL="0" marR="0" lvl="0" indent="0" algn="ctr" defTabSz="914400" rtl="0" eaLnBrk="1" fontAlgn="auto" latinLnBrk="0" hangingPunct="1">
              <a:lnSpc>
                <a:spcPts val="2204"/>
              </a:lnSpc>
              <a:spcBef>
                <a:spcPts val="0"/>
              </a:spcBef>
              <a:spcAft>
                <a:spcPts val="0"/>
              </a:spcAft>
              <a:buClrTx/>
              <a:buSzTx/>
              <a:buFontTx/>
              <a:buNone/>
              <a:tabLst/>
              <a:defRPr/>
            </a:pPr>
            <a:r>
              <a:rPr kumimoji="0" lang="en-US" sz="220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1</a:t>
            </a:r>
            <a:endParaRPr kumimoji="0" lang="en-US" sz="220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6"/>
          <p:cNvSpPr/>
          <p:nvPr/>
        </p:nvSpPr>
        <p:spPr>
          <a:xfrm>
            <a:off x="1752838" y="4724638"/>
            <a:ext cx="4132183" cy="291465"/>
          </a:xfrm>
          <a:prstGeom prst="rect">
            <a:avLst/>
          </a:prstGeom>
          <a:noFill/>
          <a:ln/>
        </p:spPr>
        <p:txBody>
          <a:bodyPr wrap="none" rtlCol="0" anchor="t"/>
          <a:lstStyle/>
          <a:p>
            <a:pPr marL="0" marR="0" lvl="0" indent="0" algn="l" defTabSz="914400" rtl="0" eaLnBrk="1" fontAlgn="auto" latinLnBrk="0" hangingPunct="1">
              <a:lnSpc>
                <a:spcPts val="2295"/>
              </a:lnSpc>
              <a:spcBef>
                <a:spcPts val="0"/>
              </a:spcBef>
              <a:spcAft>
                <a:spcPts val="0"/>
              </a:spcAft>
              <a:buClrTx/>
              <a:buSzTx/>
              <a:buFontTx/>
              <a:buNone/>
              <a:tabLst/>
              <a:defRPr/>
            </a:pPr>
            <a:r>
              <a:rPr kumimoji="0" lang="en-US" sz="183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Caixa Branca: O que é?</a:t>
            </a: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7"/>
          <p:cNvSpPr/>
          <p:nvPr/>
        </p:nvSpPr>
        <p:spPr>
          <a:xfrm>
            <a:off x="1752838" y="5128022"/>
            <a:ext cx="5469136" cy="895469"/>
          </a:xfrm>
          <a:prstGeom prst="rect">
            <a:avLst/>
          </a:prstGeom>
          <a:noFill/>
          <a:ln/>
        </p:spPr>
        <p:txBody>
          <a:bodyPr wrap="square" rtlCol="0" anchor="t"/>
          <a:lstStyle/>
          <a:p>
            <a:pPr marL="0" marR="0" lvl="0" indent="0" algn="l" defTabSz="914400" rtl="0" eaLnBrk="1" fontAlgn="auto" latinLnBrk="0" hangingPunct="1">
              <a:lnSpc>
                <a:spcPts val="2351"/>
              </a:lnSpc>
              <a:spcBef>
                <a:spcPts val="0"/>
              </a:spcBef>
              <a:spcAft>
                <a:spcPts val="0"/>
              </a:spcAft>
              <a:buClrTx/>
              <a:buSzTx/>
              <a:buFontTx/>
              <a:buNone/>
              <a:tabLst/>
              <a:defRPr/>
            </a:pPr>
            <a:r>
              <a:rPr kumimoji="0" lang="en-US" sz="14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é uma metodologia que permite que o testador examine o código interno do software e entenda como ele funciona.</a:t>
            </a:r>
            <a:endParaRPr kumimoji="0" lang="en-US" sz="146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8"/>
          <p:cNvSpPr/>
          <p:nvPr/>
        </p:nvSpPr>
        <p:spPr>
          <a:xfrm>
            <a:off x="7408545" y="4724638"/>
            <a:ext cx="419695" cy="419695"/>
          </a:xfrm>
          <a:prstGeom prst="roundRect">
            <a:avLst>
              <a:gd name="adj" fmla="val 18671"/>
            </a:avLst>
          </a:prstGeom>
          <a:solidFill>
            <a:srgbClr val="DDEEE6"/>
          </a:solidFill>
          <a:ln w="7620">
            <a:solidFill>
              <a:srgbClr val="C3D4CC"/>
            </a:solidFill>
            <a:prstDash val="solid"/>
          </a:ln>
        </p:spPr>
      </p:sp>
      <p:sp>
        <p:nvSpPr>
          <p:cNvPr id="12" name="Text 9"/>
          <p:cNvSpPr/>
          <p:nvPr/>
        </p:nvSpPr>
        <p:spPr>
          <a:xfrm>
            <a:off x="7531060" y="4794528"/>
            <a:ext cx="174665" cy="279916"/>
          </a:xfrm>
          <a:prstGeom prst="rect">
            <a:avLst/>
          </a:prstGeom>
          <a:noFill/>
          <a:ln/>
        </p:spPr>
        <p:txBody>
          <a:bodyPr wrap="none" rtlCol="0" anchor="t"/>
          <a:lstStyle/>
          <a:p>
            <a:pPr marL="0" marR="0" lvl="0" indent="0" algn="ctr" defTabSz="914400" rtl="0" eaLnBrk="1" fontAlgn="auto" latinLnBrk="0" hangingPunct="1">
              <a:lnSpc>
                <a:spcPts val="2204"/>
              </a:lnSpc>
              <a:spcBef>
                <a:spcPts val="0"/>
              </a:spcBef>
              <a:spcAft>
                <a:spcPts val="0"/>
              </a:spcAft>
              <a:buClrTx/>
              <a:buSzTx/>
              <a:buFontTx/>
              <a:buNone/>
              <a:tabLst/>
              <a:defRPr/>
            </a:pPr>
            <a:r>
              <a:rPr kumimoji="0" lang="en-US" sz="220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2</a:t>
            </a:r>
            <a:endParaRPr kumimoji="0" lang="en-US" sz="220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10"/>
          <p:cNvSpPr/>
          <p:nvPr/>
        </p:nvSpPr>
        <p:spPr>
          <a:xfrm>
            <a:off x="8014811" y="4724638"/>
            <a:ext cx="3274457" cy="291465"/>
          </a:xfrm>
          <a:prstGeom prst="rect">
            <a:avLst/>
          </a:prstGeom>
          <a:noFill/>
          <a:ln/>
        </p:spPr>
        <p:txBody>
          <a:bodyPr wrap="none" rtlCol="0" anchor="t"/>
          <a:lstStyle/>
          <a:p>
            <a:pPr marL="0" marR="0" lvl="0" indent="0" algn="l" defTabSz="914400" rtl="0" eaLnBrk="1" fontAlgn="auto" latinLnBrk="0" hangingPunct="1">
              <a:lnSpc>
                <a:spcPts val="2295"/>
              </a:lnSpc>
              <a:spcBef>
                <a:spcPts val="0"/>
              </a:spcBef>
              <a:spcAft>
                <a:spcPts val="0"/>
              </a:spcAft>
              <a:buClrTx/>
              <a:buSzTx/>
              <a:buFontTx/>
              <a:buNone/>
              <a:tabLst/>
              <a:defRPr/>
            </a:pPr>
            <a:r>
              <a:rPr kumimoji="0" lang="en-US" sz="183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Análise do Código Interno</a:t>
            </a: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11"/>
          <p:cNvSpPr/>
          <p:nvPr/>
        </p:nvSpPr>
        <p:spPr>
          <a:xfrm>
            <a:off x="8014811" y="5128022"/>
            <a:ext cx="5469136" cy="596979"/>
          </a:xfrm>
          <a:prstGeom prst="rect">
            <a:avLst/>
          </a:prstGeom>
          <a:noFill/>
          <a:ln/>
        </p:spPr>
        <p:txBody>
          <a:bodyPr wrap="square" rtlCol="0" anchor="t"/>
          <a:lstStyle/>
          <a:p>
            <a:pPr marL="0" marR="0" lvl="0" indent="0" algn="l" defTabSz="914400" rtl="0" eaLnBrk="1" fontAlgn="auto" latinLnBrk="0" hangingPunct="1">
              <a:lnSpc>
                <a:spcPts val="2351"/>
              </a:lnSpc>
              <a:spcBef>
                <a:spcPts val="0"/>
              </a:spcBef>
              <a:spcAft>
                <a:spcPts val="0"/>
              </a:spcAft>
              <a:buClrTx/>
              <a:buSzTx/>
              <a:buFontTx/>
              <a:buNone/>
              <a:tabLst/>
              <a:defRPr/>
            </a:pPr>
            <a:r>
              <a:rPr kumimoji="0" lang="en-US" sz="14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objetivo do teste de caixa branca é verificar se o código interno do software está correto, seguro e bem estruturado.</a:t>
            </a:r>
            <a:endParaRPr kumimoji="0" lang="en-US" sz="146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ape 12"/>
          <p:cNvSpPr/>
          <p:nvPr/>
        </p:nvSpPr>
        <p:spPr>
          <a:xfrm>
            <a:off x="1146572" y="6419850"/>
            <a:ext cx="419695" cy="419695"/>
          </a:xfrm>
          <a:prstGeom prst="roundRect">
            <a:avLst>
              <a:gd name="adj" fmla="val 18671"/>
            </a:avLst>
          </a:prstGeom>
          <a:solidFill>
            <a:srgbClr val="DDEEE6"/>
          </a:solidFill>
          <a:ln w="7620">
            <a:solidFill>
              <a:srgbClr val="C3D4CC"/>
            </a:solidFill>
            <a:prstDash val="solid"/>
          </a:ln>
        </p:spPr>
      </p:sp>
      <p:sp>
        <p:nvSpPr>
          <p:cNvPr id="16" name="Text 13"/>
          <p:cNvSpPr/>
          <p:nvPr/>
        </p:nvSpPr>
        <p:spPr>
          <a:xfrm>
            <a:off x="1266706" y="6489740"/>
            <a:ext cx="179427" cy="279916"/>
          </a:xfrm>
          <a:prstGeom prst="rect">
            <a:avLst/>
          </a:prstGeom>
          <a:noFill/>
          <a:ln/>
        </p:spPr>
        <p:txBody>
          <a:bodyPr wrap="none" rtlCol="0" anchor="t"/>
          <a:lstStyle/>
          <a:p>
            <a:pPr marL="0" marR="0" lvl="0" indent="0" algn="ctr" defTabSz="914400" rtl="0" eaLnBrk="1" fontAlgn="auto" latinLnBrk="0" hangingPunct="1">
              <a:lnSpc>
                <a:spcPts val="2204"/>
              </a:lnSpc>
              <a:spcBef>
                <a:spcPts val="0"/>
              </a:spcBef>
              <a:spcAft>
                <a:spcPts val="0"/>
              </a:spcAft>
              <a:buClrTx/>
              <a:buSzTx/>
              <a:buFontTx/>
              <a:buNone/>
              <a:tabLst/>
              <a:defRPr/>
            </a:pPr>
            <a:r>
              <a:rPr kumimoji="0" lang="en-US" sz="220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3</a:t>
            </a:r>
            <a:endParaRPr kumimoji="0" lang="en-US" sz="220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4"/>
          <p:cNvSpPr/>
          <p:nvPr/>
        </p:nvSpPr>
        <p:spPr>
          <a:xfrm>
            <a:off x="1752838" y="6419850"/>
            <a:ext cx="4204930" cy="291465"/>
          </a:xfrm>
          <a:prstGeom prst="rect">
            <a:avLst/>
          </a:prstGeom>
          <a:noFill/>
          <a:ln/>
        </p:spPr>
        <p:txBody>
          <a:bodyPr wrap="none" rtlCol="0" anchor="t"/>
          <a:lstStyle/>
          <a:p>
            <a:pPr marL="0" marR="0" lvl="0" indent="0" algn="l" defTabSz="914400" rtl="0" eaLnBrk="1" fontAlgn="auto" latinLnBrk="0" hangingPunct="1">
              <a:lnSpc>
                <a:spcPts val="2295"/>
              </a:lnSpc>
              <a:spcBef>
                <a:spcPts val="0"/>
              </a:spcBef>
              <a:spcAft>
                <a:spcPts val="0"/>
              </a:spcAft>
              <a:buClrTx/>
              <a:buSzTx/>
              <a:buFontTx/>
              <a:buNone/>
              <a:tabLst/>
              <a:defRPr/>
            </a:pPr>
            <a:r>
              <a:rPr kumimoji="0" lang="en-US" sz="183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Caminhos de Execução</a:t>
            </a: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5"/>
          <p:cNvSpPr/>
          <p:nvPr/>
        </p:nvSpPr>
        <p:spPr>
          <a:xfrm>
            <a:off x="1752838" y="6823234"/>
            <a:ext cx="5469136" cy="895469"/>
          </a:xfrm>
          <a:prstGeom prst="rect">
            <a:avLst/>
          </a:prstGeom>
          <a:noFill/>
          <a:ln/>
        </p:spPr>
        <p:txBody>
          <a:bodyPr wrap="square" rtlCol="0" anchor="t"/>
          <a:lstStyle/>
          <a:p>
            <a:pPr marL="0" marR="0" lvl="0" indent="0" algn="l" defTabSz="914400" rtl="0" eaLnBrk="1" fontAlgn="auto" latinLnBrk="0" hangingPunct="1">
              <a:lnSpc>
                <a:spcPts val="2351"/>
              </a:lnSpc>
              <a:spcBef>
                <a:spcPts val="0"/>
              </a:spcBef>
              <a:spcAft>
                <a:spcPts val="0"/>
              </a:spcAft>
              <a:buClrTx/>
              <a:buSzTx/>
              <a:buFontTx/>
              <a:buNone/>
              <a:tabLst/>
              <a:defRPr/>
            </a:pPr>
            <a:r>
              <a:rPr kumimoji="0" lang="en-US" sz="14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envolve a análise dos caminhos de execução do código, garantindo que todas as linhas de código sejam executadas pelo menos uma vez.</a:t>
            </a:r>
            <a:endParaRPr kumimoji="0" lang="en-US" sz="146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Shape 16"/>
          <p:cNvSpPr/>
          <p:nvPr/>
        </p:nvSpPr>
        <p:spPr>
          <a:xfrm>
            <a:off x="7408545" y="6419850"/>
            <a:ext cx="419695" cy="419695"/>
          </a:xfrm>
          <a:prstGeom prst="roundRect">
            <a:avLst>
              <a:gd name="adj" fmla="val 18671"/>
            </a:avLst>
          </a:prstGeom>
          <a:solidFill>
            <a:srgbClr val="DDEEE6"/>
          </a:solidFill>
          <a:ln w="7620">
            <a:solidFill>
              <a:srgbClr val="C3D4CC"/>
            </a:solidFill>
            <a:prstDash val="solid"/>
          </a:ln>
        </p:spPr>
      </p:sp>
      <p:sp>
        <p:nvSpPr>
          <p:cNvPr id="20" name="Text 17"/>
          <p:cNvSpPr/>
          <p:nvPr/>
        </p:nvSpPr>
        <p:spPr>
          <a:xfrm>
            <a:off x="7518916" y="6489740"/>
            <a:ext cx="198953" cy="279916"/>
          </a:xfrm>
          <a:prstGeom prst="rect">
            <a:avLst/>
          </a:prstGeom>
          <a:noFill/>
          <a:ln/>
        </p:spPr>
        <p:txBody>
          <a:bodyPr wrap="none" rtlCol="0" anchor="t"/>
          <a:lstStyle/>
          <a:p>
            <a:pPr marL="0" marR="0" lvl="0" indent="0" algn="ctr" defTabSz="914400" rtl="0" eaLnBrk="1" fontAlgn="auto" latinLnBrk="0" hangingPunct="1">
              <a:lnSpc>
                <a:spcPts val="2204"/>
              </a:lnSpc>
              <a:spcBef>
                <a:spcPts val="0"/>
              </a:spcBef>
              <a:spcAft>
                <a:spcPts val="0"/>
              </a:spcAft>
              <a:buClrTx/>
              <a:buSzTx/>
              <a:buFontTx/>
              <a:buNone/>
              <a:tabLst/>
              <a:defRPr/>
            </a:pPr>
            <a:r>
              <a:rPr kumimoji="0" lang="en-US" sz="220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4</a:t>
            </a:r>
            <a:endParaRPr kumimoji="0" lang="en-US" sz="220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 18"/>
          <p:cNvSpPr/>
          <p:nvPr/>
        </p:nvSpPr>
        <p:spPr>
          <a:xfrm>
            <a:off x="8014811" y="6419850"/>
            <a:ext cx="3762851" cy="291465"/>
          </a:xfrm>
          <a:prstGeom prst="rect">
            <a:avLst/>
          </a:prstGeom>
          <a:noFill/>
          <a:ln/>
        </p:spPr>
        <p:txBody>
          <a:bodyPr wrap="none" rtlCol="0" anchor="t"/>
          <a:lstStyle/>
          <a:p>
            <a:pPr marL="0" marR="0" lvl="0" indent="0" algn="l" defTabSz="914400" rtl="0" eaLnBrk="1" fontAlgn="auto" latinLnBrk="0" hangingPunct="1">
              <a:lnSpc>
                <a:spcPts val="2295"/>
              </a:lnSpc>
              <a:spcBef>
                <a:spcPts val="0"/>
              </a:spcBef>
              <a:spcAft>
                <a:spcPts val="0"/>
              </a:spcAft>
              <a:buClrTx/>
              <a:buSzTx/>
              <a:buFontTx/>
              <a:buNone/>
              <a:tabLst/>
              <a:defRPr/>
            </a:pPr>
            <a:r>
              <a:rPr kumimoji="0" lang="en-US" sz="183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Verificação da Lógica Interna</a:t>
            </a: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 19"/>
          <p:cNvSpPr/>
          <p:nvPr/>
        </p:nvSpPr>
        <p:spPr>
          <a:xfrm>
            <a:off x="8014811" y="6823234"/>
            <a:ext cx="5469136" cy="895469"/>
          </a:xfrm>
          <a:prstGeom prst="rect">
            <a:avLst/>
          </a:prstGeom>
          <a:noFill/>
          <a:ln/>
        </p:spPr>
        <p:txBody>
          <a:bodyPr wrap="square" rtlCol="0" anchor="t"/>
          <a:lstStyle/>
          <a:p>
            <a:pPr marL="0" marR="0" lvl="0" indent="0" algn="l" defTabSz="914400" rtl="0" eaLnBrk="1" fontAlgn="auto" latinLnBrk="0" hangingPunct="1">
              <a:lnSpc>
                <a:spcPts val="2351"/>
              </a:lnSpc>
              <a:spcBef>
                <a:spcPts val="0"/>
              </a:spcBef>
              <a:spcAft>
                <a:spcPts val="0"/>
              </a:spcAft>
              <a:buClrTx/>
              <a:buSzTx/>
              <a:buFontTx/>
              <a:buNone/>
              <a:tabLst/>
              <a:defRPr/>
            </a:pPr>
            <a:r>
              <a:rPr kumimoji="0" lang="en-US" sz="14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visa verificar a lógica interna do software, garantindo que os algoritmos e as estruturas de dados sejam implementados corretamente.</a:t>
            </a:r>
            <a:endParaRPr kumimoji="0" lang="en-US" sz="146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78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793790" y="1448395"/>
            <a:ext cx="10705148" cy="708779"/>
          </a:xfrm>
          <a:prstGeom prst="rect">
            <a:avLst/>
          </a:prstGeom>
          <a:noFill/>
          <a:ln/>
        </p:spPr>
        <p:txBody>
          <a:bodyPr wrap="none" rtlCol="0" anchor="t"/>
          <a:lstStyle/>
          <a:p>
            <a:pPr marL="0" marR="0" lvl="0" indent="0" algn="l" defTabSz="914400" rtl="0" eaLnBrk="1" fontAlgn="auto" latinLnBrk="0" hangingPunct="1">
              <a:lnSpc>
                <a:spcPts val="5581"/>
              </a:lnSpc>
              <a:spcBef>
                <a:spcPts val="0"/>
              </a:spcBef>
              <a:spcAft>
                <a:spcPts val="0"/>
              </a:spcAft>
              <a:buClrTx/>
              <a:buSzTx/>
              <a:buFontTx/>
              <a:buNone/>
              <a:tabLst/>
              <a:defRPr/>
            </a:pPr>
            <a:r>
              <a:rPr kumimoji="0" lang="en-US" sz="4465"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Objetivo do Teste de Caixa Branca</a:t>
            </a:r>
            <a:endParaRPr kumimoji="0" lang="en-US" sz="44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p:cNvSpPr/>
          <p:nvPr/>
        </p:nvSpPr>
        <p:spPr>
          <a:xfrm>
            <a:off x="793790" y="2610803"/>
            <a:ext cx="13042821" cy="72580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tem como objetivo verificar a lógica interna do software, a estrutura do código e a funcionalidade de cada componente individual.</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4"/>
          <p:cNvSpPr/>
          <p:nvPr/>
        </p:nvSpPr>
        <p:spPr>
          <a:xfrm>
            <a:off x="793790" y="3818573"/>
            <a:ext cx="3877627" cy="354330"/>
          </a:xfrm>
          <a:prstGeom prst="rect">
            <a:avLst/>
          </a:prstGeom>
          <a:noFill/>
          <a:ln/>
        </p:spPr>
        <p:txBody>
          <a:bodyPr wrap="none" rtlCol="0" anchor="t"/>
          <a:lstStyle/>
          <a:p>
            <a:pPr marL="0" marR="0" lvl="0" indent="0" algn="l" defTabSz="914400" rtl="0" eaLnBrk="1" fontAlgn="auto" latinLnBrk="0" hangingPunct="1">
              <a:lnSpc>
                <a:spcPts val="2791"/>
              </a:lnSpc>
              <a:spcBef>
                <a:spcPts val="0"/>
              </a:spcBef>
              <a:spcAft>
                <a:spcPts val="0"/>
              </a:spcAft>
              <a:buClrTx/>
              <a:buSzTx/>
              <a:buFontTx/>
              <a:buNone/>
              <a:tabLst/>
              <a:defRPr/>
            </a:pPr>
            <a:r>
              <a:rPr kumimoji="0" lang="en-US" sz="223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Verificar a Lógica Interna</a:t>
            </a:r>
            <a:endParaRPr kumimoji="0" lang="en-US" sz="223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5"/>
          <p:cNvSpPr/>
          <p:nvPr/>
        </p:nvSpPr>
        <p:spPr>
          <a:xfrm>
            <a:off x="793790" y="4399717"/>
            <a:ext cx="3978116" cy="1814513"/>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garante que a lógica interna do software, como as condições, os laços e os algoritmos, esteja correta e funcionando como esperado.</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6"/>
          <p:cNvSpPr/>
          <p:nvPr/>
        </p:nvSpPr>
        <p:spPr>
          <a:xfrm>
            <a:off x="5332928" y="3818573"/>
            <a:ext cx="3978116" cy="708660"/>
          </a:xfrm>
          <a:prstGeom prst="rect">
            <a:avLst/>
          </a:prstGeom>
          <a:noFill/>
          <a:ln/>
        </p:spPr>
        <p:txBody>
          <a:bodyPr wrap="square" rtlCol="0" anchor="t"/>
          <a:lstStyle/>
          <a:p>
            <a:pPr marL="0" marR="0" lvl="0" indent="0" algn="l" defTabSz="914400" rtl="0" eaLnBrk="1" fontAlgn="auto" latinLnBrk="0" hangingPunct="1">
              <a:lnSpc>
                <a:spcPts val="2791"/>
              </a:lnSpc>
              <a:spcBef>
                <a:spcPts val="0"/>
              </a:spcBef>
              <a:spcAft>
                <a:spcPts val="0"/>
              </a:spcAft>
              <a:buClrTx/>
              <a:buSzTx/>
              <a:buFontTx/>
              <a:buNone/>
              <a:tabLst/>
              <a:defRPr/>
            </a:pPr>
            <a:r>
              <a:rPr kumimoji="0" lang="en-US" sz="223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Analisar a Estrutura do Código</a:t>
            </a:r>
            <a:endParaRPr kumimoji="0" lang="en-US" sz="223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7"/>
          <p:cNvSpPr/>
          <p:nvPr/>
        </p:nvSpPr>
        <p:spPr>
          <a:xfrm>
            <a:off x="5332928" y="4754047"/>
            <a:ext cx="3978116" cy="1451610"/>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permite que o testador analise a estrutura do código, garantindo que ele seja bem organizado, legível e fácil de manter.</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8"/>
          <p:cNvSpPr/>
          <p:nvPr/>
        </p:nvSpPr>
        <p:spPr>
          <a:xfrm>
            <a:off x="9872067" y="3818573"/>
            <a:ext cx="3750707" cy="354330"/>
          </a:xfrm>
          <a:prstGeom prst="rect">
            <a:avLst/>
          </a:prstGeom>
          <a:noFill/>
          <a:ln/>
        </p:spPr>
        <p:txBody>
          <a:bodyPr wrap="none" rtlCol="0" anchor="t"/>
          <a:lstStyle/>
          <a:p>
            <a:pPr marL="0" marR="0" lvl="0" indent="0" algn="l" defTabSz="914400" rtl="0" eaLnBrk="1" fontAlgn="auto" latinLnBrk="0" hangingPunct="1">
              <a:lnSpc>
                <a:spcPts val="2791"/>
              </a:lnSpc>
              <a:spcBef>
                <a:spcPts val="0"/>
              </a:spcBef>
              <a:spcAft>
                <a:spcPts val="0"/>
              </a:spcAft>
              <a:buClrTx/>
              <a:buSzTx/>
              <a:buFontTx/>
              <a:buNone/>
              <a:tabLst/>
              <a:defRPr/>
            </a:pPr>
            <a:r>
              <a:rPr kumimoji="0" lang="en-US" sz="223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Identificar Erros Ocultos</a:t>
            </a:r>
            <a:endParaRPr kumimoji="0" lang="en-US" sz="223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9"/>
          <p:cNvSpPr/>
          <p:nvPr/>
        </p:nvSpPr>
        <p:spPr>
          <a:xfrm>
            <a:off x="9872067" y="4399717"/>
            <a:ext cx="3978116" cy="217741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branca ajuda a identificar erros ocultos que podem não ser detectados pelo teste de caixa preta, como erros de lógica, erros de alocação de memória ou erros de segurança.</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45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14630400" cy="2057876"/>
          </a:xfrm>
          <a:prstGeom prst="rect">
            <a:avLst/>
          </a:prstGeom>
        </p:spPr>
      </p:pic>
      <p:sp>
        <p:nvSpPr>
          <p:cNvPr id="5" name="Text 2"/>
          <p:cNvSpPr/>
          <p:nvPr/>
        </p:nvSpPr>
        <p:spPr>
          <a:xfrm>
            <a:off x="1872020" y="2904053"/>
            <a:ext cx="7890986" cy="514469"/>
          </a:xfrm>
          <a:prstGeom prst="rect">
            <a:avLst/>
          </a:prstGeom>
          <a:noFill/>
          <a:ln/>
        </p:spPr>
        <p:txBody>
          <a:bodyPr wrap="none" rtlCol="0" anchor="t"/>
          <a:lstStyle/>
          <a:p>
            <a:pPr marL="0" marR="0" lvl="0" indent="0" algn="l" defTabSz="914400" rtl="0" eaLnBrk="1" fontAlgn="auto" latinLnBrk="0" hangingPunct="1">
              <a:lnSpc>
                <a:spcPts val="4051"/>
              </a:lnSpc>
              <a:spcBef>
                <a:spcPts val="0"/>
              </a:spcBef>
              <a:spcAft>
                <a:spcPts val="0"/>
              </a:spcAft>
              <a:buClrTx/>
              <a:buSzTx/>
              <a:buFontTx/>
              <a:buNone/>
              <a:tabLst/>
              <a:defRPr/>
            </a:pPr>
            <a:r>
              <a:rPr kumimoji="0" lang="en-US" sz="3241"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Técnicas de Teste de Caixa Branca</a:t>
            </a:r>
            <a:endParaRPr kumimoji="0" lang="en-US" sz="324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1872020" y="3665458"/>
            <a:ext cx="10886361" cy="263366"/>
          </a:xfrm>
          <a:prstGeom prst="rect">
            <a:avLst/>
          </a:prstGeom>
          <a:noFill/>
          <a:ln/>
        </p:spPr>
        <p:txBody>
          <a:bodyPr wrap="none" rtlCol="0" anchor="t"/>
          <a:lstStyle/>
          <a:p>
            <a:pPr marL="0" marR="0" lvl="0" indent="0" algn="l" defTabSz="914400" rtl="0" eaLnBrk="1" fontAlgn="auto" latinLnBrk="0" hangingPunct="1">
              <a:lnSpc>
                <a:spcPts val="2074"/>
              </a:lnSpc>
              <a:spcBef>
                <a:spcPts val="0"/>
              </a:spcBef>
              <a:spcAft>
                <a:spcPts val="0"/>
              </a:spcAft>
              <a:buClrTx/>
              <a:buSzTx/>
              <a:buFontTx/>
              <a:buNone/>
              <a:tabLst/>
              <a:defRPr/>
            </a:pPr>
            <a:r>
              <a:rPr kumimoji="0" lang="en-US" sz="129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Existem várias técnicas de teste de caixa branca que podem ser usadas para verificar diferentes aspectos do código interno do software.</a:t>
            </a:r>
            <a:endParaRPr kumimoji="0" lang="en-US" sz="1296"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Image 1" descr="preencoded.png"/>
          <p:cNvPicPr>
            <a:picLocks noChangeAspect="1"/>
          </p:cNvPicPr>
          <p:nvPr/>
        </p:nvPicPr>
        <p:blipFill>
          <a:blip r:embed="rId4"/>
          <a:stretch>
            <a:fillRect/>
          </a:stretch>
        </p:blipFill>
        <p:spPr>
          <a:xfrm>
            <a:off x="1872020" y="4113967"/>
            <a:ext cx="2721531" cy="658416"/>
          </a:xfrm>
          <a:prstGeom prst="rect">
            <a:avLst/>
          </a:prstGeom>
        </p:spPr>
      </p:pic>
      <p:sp>
        <p:nvSpPr>
          <p:cNvPr id="8" name="Text 4"/>
          <p:cNvSpPr/>
          <p:nvPr/>
        </p:nvSpPr>
        <p:spPr>
          <a:xfrm>
            <a:off x="2036564" y="5019318"/>
            <a:ext cx="2392442" cy="514350"/>
          </a:xfrm>
          <a:prstGeom prst="rect">
            <a:avLst/>
          </a:prstGeom>
          <a:noFill/>
          <a:ln/>
        </p:spPr>
        <p:txBody>
          <a:bodyPr wrap="square" rtlCol="0" anchor="t"/>
          <a:lstStyle/>
          <a:p>
            <a:pPr marL="0" marR="0" lvl="0" indent="0" algn="l" defTabSz="914400" rtl="0" eaLnBrk="1" fontAlgn="auto" latinLnBrk="0" hangingPunct="1">
              <a:lnSpc>
                <a:spcPts val="2026"/>
              </a:lnSpc>
              <a:spcBef>
                <a:spcPts val="0"/>
              </a:spcBef>
              <a:spcAft>
                <a:spcPts val="0"/>
              </a:spcAft>
              <a:buClrTx/>
              <a:buSzTx/>
              <a:buFontTx/>
              <a:buNone/>
              <a:tabLst/>
              <a:defRPr/>
            </a:pPr>
            <a:r>
              <a:rPr kumimoji="0" lang="en-US" sz="1620"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Caminho de Código</a:t>
            </a:r>
            <a:endParaRPr kumimoji="0" lang="en-US" sz="162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5"/>
          <p:cNvSpPr/>
          <p:nvPr/>
        </p:nvSpPr>
        <p:spPr>
          <a:xfrm>
            <a:off x="2036564" y="5632371"/>
            <a:ext cx="2392442" cy="1316831"/>
          </a:xfrm>
          <a:prstGeom prst="rect">
            <a:avLst/>
          </a:prstGeom>
          <a:noFill/>
          <a:ln/>
        </p:spPr>
        <p:txBody>
          <a:bodyPr wrap="square" rtlCol="0" anchor="t"/>
          <a:lstStyle/>
          <a:p>
            <a:pPr marL="0" marR="0" lvl="0" indent="0" algn="l" defTabSz="914400" rtl="0" eaLnBrk="1" fontAlgn="auto" latinLnBrk="0" hangingPunct="1">
              <a:lnSpc>
                <a:spcPts val="2074"/>
              </a:lnSpc>
              <a:spcBef>
                <a:spcPts val="0"/>
              </a:spcBef>
              <a:spcAft>
                <a:spcPts val="0"/>
              </a:spcAft>
              <a:buClrTx/>
              <a:buSzTx/>
              <a:buFontTx/>
              <a:buNone/>
              <a:tabLst/>
              <a:defRPr/>
            </a:pPr>
            <a:r>
              <a:rPr kumimoji="0" lang="en-US" sz="129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testador verifica todos os caminhos possíveis de execução do código, garantindo que cada ramo de código seja testado pelo menos uma vez.</a:t>
            </a:r>
            <a:endParaRPr kumimoji="0" lang="en-US" sz="1296"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age 2" descr="preencoded.png"/>
          <p:cNvPicPr>
            <a:picLocks noChangeAspect="1"/>
          </p:cNvPicPr>
          <p:nvPr/>
        </p:nvPicPr>
        <p:blipFill>
          <a:blip r:embed="rId5"/>
          <a:stretch>
            <a:fillRect/>
          </a:stretch>
        </p:blipFill>
        <p:spPr>
          <a:xfrm>
            <a:off x="4593550" y="4113967"/>
            <a:ext cx="2721650" cy="658416"/>
          </a:xfrm>
          <a:prstGeom prst="rect">
            <a:avLst/>
          </a:prstGeom>
        </p:spPr>
      </p:pic>
      <p:sp>
        <p:nvSpPr>
          <p:cNvPr id="11" name="Text 6"/>
          <p:cNvSpPr/>
          <p:nvPr/>
        </p:nvSpPr>
        <p:spPr>
          <a:xfrm>
            <a:off x="4758095" y="5019318"/>
            <a:ext cx="2119432" cy="257175"/>
          </a:xfrm>
          <a:prstGeom prst="rect">
            <a:avLst/>
          </a:prstGeom>
          <a:noFill/>
          <a:ln/>
        </p:spPr>
        <p:txBody>
          <a:bodyPr wrap="none" rtlCol="0" anchor="t"/>
          <a:lstStyle/>
          <a:p>
            <a:pPr marL="0" marR="0" lvl="0" indent="0" algn="l" defTabSz="914400" rtl="0" eaLnBrk="1" fontAlgn="auto" latinLnBrk="0" hangingPunct="1">
              <a:lnSpc>
                <a:spcPts val="2026"/>
              </a:lnSpc>
              <a:spcBef>
                <a:spcPts val="0"/>
              </a:spcBef>
              <a:spcAft>
                <a:spcPts val="0"/>
              </a:spcAft>
              <a:buClrTx/>
              <a:buSzTx/>
              <a:buFontTx/>
              <a:buNone/>
              <a:tabLst/>
              <a:defRPr/>
            </a:pPr>
            <a:r>
              <a:rPr kumimoji="0" lang="en-US" sz="1620"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Condição</a:t>
            </a:r>
            <a:endParaRPr kumimoji="0" lang="en-US" sz="162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7"/>
          <p:cNvSpPr/>
          <p:nvPr/>
        </p:nvSpPr>
        <p:spPr>
          <a:xfrm>
            <a:off x="4758095" y="5375196"/>
            <a:ext cx="2392561" cy="1843564"/>
          </a:xfrm>
          <a:prstGeom prst="rect">
            <a:avLst/>
          </a:prstGeom>
          <a:noFill/>
          <a:ln/>
        </p:spPr>
        <p:txBody>
          <a:bodyPr wrap="square" rtlCol="0" anchor="t"/>
          <a:lstStyle/>
          <a:p>
            <a:pPr marL="0" marR="0" lvl="0" indent="0" algn="l" defTabSz="914400" rtl="0" eaLnBrk="1" fontAlgn="auto" latinLnBrk="0" hangingPunct="1">
              <a:lnSpc>
                <a:spcPts val="2074"/>
              </a:lnSpc>
              <a:spcBef>
                <a:spcPts val="0"/>
              </a:spcBef>
              <a:spcAft>
                <a:spcPts val="0"/>
              </a:spcAft>
              <a:buClrTx/>
              <a:buSzTx/>
              <a:buFontTx/>
              <a:buNone/>
              <a:tabLst/>
              <a:defRPr/>
            </a:pPr>
            <a:r>
              <a:rPr kumimoji="0" lang="en-US" sz="129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testador verifica cada condição lógica no código, garantindo que todas as combinações possíveis de entradas sejam testadas para verificar o comportamento do código.</a:t>
            </a:r>
            <a:endParaRPr kumimoji="0" lang="en-US" sz="1296"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Image 3" descr="preencoded.png"/>
          <p:cNvPicPr>
            <a:picLocks noChangeAspect="1"/>
          </p:cNvPicPr>
          <p:nvPr/>
        </p:nvPicPr>
        <p:blipFill>
          <a:blip r:embed="rId6"/>
          <a:stretch>
            <a:fillRect/>
          </a:stretch>
        </p:blipFill>
        <p:spPr>
          <a:xfrm>
            <a:off x="7315200" y="4113967"/>
            <a:ext cx="2721531" cy="658416"/>
          </a:xfrm>
          <a:prstGeom prst="rect">
            <a:avLst/>
          </a:prstGeom>
        </p:spPr>
      </p:pic>
      <p:sp>
        <p:nvSpPr>
          <p:cNvPr id="14" name="Text 8"/>
          <p:cNvSpPr/>
          <p:nvPr/>
        </p:nvSpPr>
        <p:spPr>
          <a:xfrm>
            <a:off x="7479744" y="5019318"/>
            <a:ext cx="2392442" cy="514350"/>
          </a:xfrm>
          <a:prstGeom prst="rect">
            <a:avLst/>
          </a:prstGeom>
          <a:noFill/>
          <a:ln/>
        </p:spPr>
        <p:txBody>
          <a:bodyPr wrap="square" rtlCol="0" anchor="t"/>
          <a:lstStyle/>
          <a:p>
            <a:pPr marL="0" marR="0" lvl="0" indent="0" algn="l" defTabSz="914400" rtl="0" eaLnBrk="1" fontAlgn="auto" latinLnBrk="0" hangingPunct="1">
              <a:lnSpc>
                <a:spcPts val="2026"/>
              </a:lnSpc>
              <a:spcBef>
                <a:spcPts val="0"/>
              </a:spcBef>
              <a:spcAft>
                <a:spcPts val="0"/>
              </a:spcAft>
              <a:buClrTx/>
              <a:buSzTx/>
              <a:buFontTx/>
              <a:buNone/>
              <a:tabLst/>
              <a:defRPr/>
            </a:pPr>
            <a:r>
              <a:rPr kumimoji="0" lang="en-US" sz="1620"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Fluxo de Dados</a:t>
            </a:r>
            <a:endParaRPr kumimoji="0" lang="en-US" sz="162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9"/>
          <p:cNvSpPr/>
          <p:nvPr/>
        </p:nvSpPr>
        <p:spPr>
          <a:xfrm>
            <a:off x="7479744" y="5632371"/>
            <a:ext cx="2392442" cy="1580198"/>
          </a:xfrm>
          <a:prstGeom prst="rect">
            <a:avLst/>
          </a:prstGeom>
          <a:noFill/>
          <a:ln/>
        </p:spPr>
        <p:txBody>
          <a:bodyPr wrap="square" rtlCol="0" anchor="t"/>
          <a:lstStyle/>
          <a:p>
            <a:pPr marL="0" marR="0" lvl="0" indent="0" algn="l" defTabSz="914400" rtl="0" eaLnBrk="1" fontAlgn="auto" latinLnBrk="0" hangingPunct="1">
              <a:lnSpc>
                <a:spcPts val="2074"/>
              </a:lnSpc>
              <a:spcBef>
                <a:spcPts val="0"/>
              </a:spcBef>
              <a:spcAft>
                <a:spcPts val="0"/>
              </a:spcAft>
              <a:buClrTx/>
              <a:buSzTx/>
              <a:buFontTx/>
              <a:buNone/>
              <a:tabLst/>
              <a:defRPr/>
            </a:pPr>
            <a:r>
              <a:rPr kumimoji="0" lang="en-US" sz="129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testador verifica o fluxo de dados no código, garantindo que os dados sejam manipulados corretamente, como a criação, o acesso, a modificação e a exclusão de dados.</a:t>
            </a:r>
            <a:endParaRPr kumimoji="0" lang="en-US" sz="1296"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Image 4" descr="preencoded.png"/>
          <p:cNvPicPr>
            <a:picLocks noChangeAspect="1"/>
          </p:cNvPicPr>
          <p:nvPr/>
        </p:nvPicPr>
        <p:blipFill>
          <a:blip r:embed="rId7"/>
          <a:stretch>
            <a:fillRect/>
          </a:stretch>
        </p:blipFill>
        <p:spPr>
          <a:xfrm>
            <a:off x="10036731" y="4113967"/>
            <a:ext cx="2721650" cy="658416"/>
          </a:xfrm>
          <a:prstGeom prst="rect">
            <a:avLst/>
          </a:prstGeom>
        </p:spPr>
      </p:pic>
      <p:sp>
        <p:nvSpPr>
          <p:cNvPr id="17" name="Text 10"/>
          <p:cNvSpPr/>
          <p:nvPr/>
        </p:nvSpPr>
        <p:spPr>
          <a:xfrm>
            <a:off x="10201275" y="5019318"/>
            <a:ext cx="2057876" cy="257175"/>
          </a:xfrm>
          <a:prstGeom prst="rect">
            <a:avLst/>
          </a:prstGeom>
          <a:noFill/>
          <a:ln/>
        </p:spPr>
        <p:txBody>
          <a:bodyPr wrap="none" rtlCol="0" anchor="t"/>
          <a:lstStyle/>
          <a:p>
            <a:pPr marL="0" marR="0" lvl="0" indent="0" algn="l" defTabSz="914400" rtl="0" eaLnBrk="1" fontAlgn="auto" latinLnBrk="0" hangingPunct="1">
              <a:lnSpc>
                <a:spcPts val="2026"/>
              </a:lnSpc>
              <a:spcBef>
                <a:spcPts val="0"/>
              </a:spcBef>
              <a:spcAft>
                <a:spcPts val="0"/>
              </a:spcAft>
              <a:buClrTx/>
              <a:buSzTx/>
              <a:buFontTx/>
              <a:buNone/>
              <a:tabLst/>
              <a:defRPr/>
            </a:pPr>
            <a:r>
              <a:rPr kumimoji="0" lang="en-US" sz="1620"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Loop</a:t>
            </a:r>
            <a:endParaRPr kumimoji="0" lang="en-US" sz="162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1"/>
          <p:cNvSpPr/>
          <p:nvPr/>
        </p:nvSpPr>
        <p:spPr>
          <a:xfrm>
            <a:off x="10201275" y="5375196"/>
            <a:ext cx="2392561" cy="1580198"/>
          </a:xfrm>
          <a:prstGeom prst="rect">
            <a:avLst/>
          </a:prstGeom>
          <a:noFill/>
          <a:ln/>
        </p:spPr>
        <p:txBody>
          <a:bodyPr wrap="square" rtlCol="0" anchor="t"/>
          <a:lstStyle/>
          <a:p>
            <a:pPr marL="0" marR="0" lvl="0" indent="0" algn="l" defTabSz="914400" rtl="0" eaLnBrk="1" fontAlgn="auto" latinLnBrk="0" hangingPunct="1">
              <a:lnSpc>
                <a:spcPts val="2074"/>
              </a:lnSpc>
              <a:spcBef>
                <a:spcPts val="0"/>
              </a:spcBef>
              <a:spcAft>
                <a:spcPts val="0"/>
              </a:spcAft>
              <a:buClrTx/>
              <a:buSzTx/>
              <a:buFontTx/>
              <a:buNone/>
              <a:tabLst/>
              <a:defRPr/>
            </a:pPr>
            <a:r>
              <a:rPr kumimoji="0" lang="en-US" sz="129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testador testa os laços no código, verificando o comportamento do código quando os laços são executados várias vezes, incluindo casos de limite.</a:t>
            </a:r>
            <a:endParaRPr kumimoji="0" lang="en-US" sz="1296"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517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3091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44000" y="0"/>
            <a:ext cx="5486400" cy="8230910"/>
          </a:xfrm>
          <a:prstGeom prst="rect">
            <a:avLst/>
          </a:prstGeom>
        </p:spPr>
      </p:pic>
      <p:sp>
        <p:nvSpPr>
          <p:cNvPr id="5" name="Text 2"/>
          <p:cNvSpPr/>
          <p:nvPr/>
        </p:nvSpPr>
        <p:spPr>
          <a:xfrm>
            <a:off x="754023" y="592455"/>
            <a:ext cx="7635954" cy="1346597"/>
          </a:xfrm>
          <a:prstGeom prst="rect">
            <a:avLst/>
          </a:prstGeom>
          <a:noFill/>
          <a:ln/>
        </p:spPr>
        <p:txBody>
          <a:bodyPr wrap="square" rtlCol="0" anchor="t"/>
          <a:lstStyle/>
          <a:p>
            <a:pPr marL="0" marR="0" lvl="0" indent="0" algn="ctr" defTabSz="914400" rtl="0" eaLnBrk="1" fontAlgn="auto" latinLnBrk="0" hangingPunct="1">
              <a:lnSpc>
                <a:spcPts val="5302"/>
              </a:lnSpc>
              <a:spcBef>
                <a:spcPts val="0"/>
              </a:spcBef>
              <a:spcAft>
                <a:spcPts val="0"/>
              </a:spcAft>
              <a:buClrTx/>
              <a:buSzTx/>
              <a:buFontTx/>
              <a:buNone/>
              <a:tabLst/>
              <a:defRPr/>
            </a:pPr>
            <a:r>
              <a:rPr kumimoji="0" lang="en-US" sz="4241"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O que são Testes de Integração?</a:t>
            </a:r>
            <a:endParaRPr kumimoji="0" lang="en-US" sz="424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754023" y="2262188"/>
            <a:ext cx="7635954" cy="1034415"/>
          </a:xfrm>
          <a:prstGeom prst="rect">
            <a:avLst/>
          </a:prstGeom>
          <a:noFill/>
          <a:ln/>
        </p:spPr>
        <p:txBody>
          <a:bodyPr wrap="square" rtlCol="0" anchor="t"/>
          <a:lstStyle/>
          <a:p>
            <a:pPr marL="0" marR="0" lvl="0" indent="0" algn="l" defTabSz="914400" rtl="0" eaLnBrk="1" fontAlgn="auto" latinLnBrk="0" hangingPunct="1">
              <a:lnSpc>
                <a:spcPts val="2714"/>
              </a:lnSpc>
              <a:spcBef>
                <a:spcPts val="0"/>
              </a:spcBef>
              <a:spcAft>
                <a:spcPts val="0"/>
              </a:spcAft>
              <a:buClrTx/>
              <a:buSzTx/>
              <a:buFontTx/>
              <a:buNone/>
              <a:tabLst/>
              <a:defRPr/>
            </a:pPr>
            <a:r>
              <a:rPr kumimoji="0" lang="en-US" sz="169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Testes de integração verificam se módulos de software interagem corretamente. É crucial para garantir que as diferentes partes do sistema funcionam juntas de forma harmoniosa.</a:t>
            </a:r>
            <a:endParaRPr kumimoji="0" lang="en-US" sz="169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p:cNvSpPr/>
          <p:nvPr/>
        </p:nvSpPr>
        <p:spPr>
          <a:xfrm>
            <a:off x="754023" y="3538895"/>
            <a:ext cx="3710345" cy="2282785"/>
          </a:xfrm>
          <a:prstGeom prst="roundRect">
            <a:avLst>
              <a:gd name="adj" fmla="val 3964"/>
            </a:avLst>
          </a:prstGeom>
          <a:solidFill>
            <a:srgbClr val="DDEEE6"/>
          </a:solidFill>
          <a:ln w="7620">
            <a:solidFill>
              <a:srgbClr val="C3D4CC"/>
            </a:solidFill>
            <a:prstDash val="solid"/>
          </a:ln>
        </p:spPr>
      </p:sp>
      <p:sp>
        <p:nvSpPr>
          <p:cNvPr id="8" name="Text 5"/>
          <p:cNvSpPr/>
          <p:nvPr/>
        </p:nvSpPr>
        <p:spPr>
          <a:xfrm>
            <a:off x="977027" y="3761899"/>
            <a:ext cx="3240643" cy="336590"/>
          </a:xfrm>
          <a:prstGeom prst="rect">
            <a:avLst/>
          </a:prstGeom>
          <a:noFill/>
          <a:ln/>
        </p:spPr>
        <p:txBody>
          <a:bodyPr wrap="none" rtlCol="0" anchor="t"/>
          <a:lstStyle/>
          <a:p>
            <a:pPr marL="0" marR="0" lvl="0" indent="0" algn="l" defTabSz="914400" rtl="0" eaLnBrk="1" fontAlgn="auto" latinLnBrk="0" hangingPunct="1">
              <a:lnSpc>
                <a:spcPts val="2651"/>
              </a:lnSpc>
              <a:spcBef>
                <a:spcPts val="0"/>
              </a:spcBef>
              <a:spcAft>
                <a:spcPts val="0"/>
              </a:spcAft>
              <a:buClrTx/>
              <a:buSzTx/>
              <a:buFontTx/>
              <a:buNone/>
              <a:tabLst/>
              <a:defRPr/>
            </a:pPr>
            <a:r>
              <a:rPr kumimoji="0" lang="en-US" sz="2121"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Integração Top-Down</a:t>
            </a:r>
            <a:endParaRPr kumimoji="0" lang="en-US" sz="212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6"/>
          <p:cNvSpPr/>
          <p:nvPr/>
        </p:nvSpPr>
        <p:spPr>
          <a:xfrm>
            <a:off x="977027" y="4227671"/>
            <a:ext cx="3264337" cy="1034415"/>
          </a:xfrm>
          <a:prstGeom prst="rect">
            <a:avLst/>
          </a:prstGeom>
          <a:noFill/>
          <a:ln/>
        </p:spPr>
        <p:txBody>
          <a:bodyPr wrap="square" rtlCol="0" anchor="t"/>
          <a:lstStyle/>
          <a:p>
            <a:pPr marL="0" marR="0" lvl="0" indent="0" algn="l" defTabSz="914400" rtl="0" eaLnBrk="1" fontAlgn="auto" latinLnBrk="0" hangingPunct="1">
              <a:lnSpc>
                <a:spcPts val="2714"/>
              </a:lnSpc>
              <a:spcBef>
                <a:spcPts val="0"/>
              </a:spcBef>
              <a:spcAft>
                <a:spcPts val="0"/>
              </a:spcAft>
              <a:buClrTx/>
              <a:buSzTx/>
              <a:buFontTx/>
              <a:buNone/>
              <a:tabLst/>
              <a:defRPr/>
            </a:pPr>
            <a:r>
              <a:rPr kumimoji="0" lang="en-US" sz="169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Começa com a estrutura do sistema e integra módulos progressivamente.</a:t>
            </a:r>
            <a:endParaRPr kumimoji="0" lang="en-US" sz="169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Shape 7"/>
          <p:cNvSpPr/>
          <p:nvPr/>
        </p:nvSpPr>
        <p:spPr>
          <a:xfrm>
            <a:off x="4679752" y="3538895"/>
            <a:ext cx="3710345" cy="2282785"/>
          </a:xfrm>
          <a:prstGeom prst="roundRect">
            <a:avLst>
              <a:gd name="adj" fmla="val 3964"/>
            </a:avLst>
          </a:prstGeom>
          <a:solidFill>
            <a:srgbClr val="DDEEE6"/>
          </a:solidFill>
          <a:ln w="7620">
            <a:solidFill>
              <a:srgbClr val="C3D4CC"/>
            </a:solidFill>
            <a:prstDash val="solid"/>
          </a:ln>
        </p:spPr>
      </p:sp>
      <p:sp>
        <p:nvSpPr>
          <p:cNvPr id="11" name="Text 8"/>
          <p:cNvSpPr/>
          <p:nvPr/>
        </p:nvSpPr>
        <p:spPr>
          <a:xfrm>
            <a:off x="4902756" y="3761899"/>
            <a:ext cx="3264337" cy="673179"/>
          </a:xfrm>
          <a:prstGeom prst="rect">
            <a:avLst/>
          </a:prstGeom>
          <a:noFill/>
          <a:ln/>
        </p:spPr>
        <p:txBody>
          <a:bodyPr wrap="square" rtlCol="0" anchor="t"/>
          <a:lstStyle/>
          <a:p>
            <a:pPr marL="0" marR="0" lvl="0" indent="0" algn="l" defTabSz="914400" rtl="0" eaLnBrk="1" fontAlgn="auto" latinLnBrk="0" hangingPunct="1">
              <a:lnSpc>
                <a:spcPts val="2651"/>
              </a:lnSpc>
              <a:spcBef>
                <a:spcPts val="0"/>
              </a:spcBef>
              <a:spcAft>
                <a:spcPts val="0"/>
              </a:spcAft>
              <a:buClrTx/>
              <a:buSzTx/>
              <a:buFontTx/>
              <a:buNone/>
              <a:tabLst/>
              <a:defRPr/>
            </a:pPr>
            <a:r>
              <a:rPr kumimoji="0" lang="en-US" sz="2121"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Integração Bottom-Up</a:t>
            </a:r>
            <a:endParaRPr kumimoji="0" lang="en-US" sz="212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9"/>
          <p:cNvSpPr/>
          <p:nvPr/>
        </p:nvSpPr>
        <p:spPr>
          <a:xfrm>
            <a:off x="4902756" y="4564261"/>
            <a:ext cx="3264337" cy="1034415"/>
          </a:xfrm>
          <a:prstGeom prst="rect">
            <a:avLst/>
          </a:prstGeom>
          <a:noFill/>
          <a:ln/>
        </p:spPr>
        <p:txBody>
          <a:bodyPr wrap="square" rtlCol="0" anchor="t"/>
          <a:lstStyle/>
          <a:p>
            <a:pPr marL="0" marR="0" lvl="0" indent="0" algn="l" defTabSz="914400" rtl="0" eaLnBrk="1" fontAlgn="auto" latinLnBrk="0" hangingPunct="1">
              <a:lnSpc>
                <a:spcPts val="2714"/>
              </a:lnSpc>
              <a:spcBef>
                <a:spcPts val="0"/>
              </a:spcBef>
              <a:spcAft>
                <a:spcPts val="0"/>
              </a:spcAft>
              <a:buClrTx/>
              <a:buSzTx/>
              <a:buFontTx/>
              <a:buNone/>
              <a:tabLst/>
              <a:defRPr/>
            </a:pPr>
            <a:r>
              <a:rPr kumimoji="0" lang="en-US" sz="169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Inicia com os módulos de baixo nível e integra gradualmente os componentes de alto nível.</a:t>
            </a:r>
            <a:endParaRPr kumimoji="0" lang="en-US" sz="169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10"/>
          <p:cNvSpPr/>
          <p:nvPr/>
        </p:nvSpPr>
        <p:spPr>
          <a:xfrm>
            <a:off x="754023" y="6037064"/>
            <a:ext cx="7635954" cy="1601391"/>
          </a:xfrm>
          <a:prstGeom prst="roundRect">
            <a:avLst>
              <a:gd name="adj" fmla="val 5651"/>
            </a:avLst>
          </a:prstGeom>
          <a:solidFill>
            <a:srgbClr val="DDEEE6"/>
          </a:solidFill>
          <a:ln w="7620">
            <a:solidFill>
              <a:srgbClr val="C3D4CC"/>
            </a:solidFill>
            <a:prstDash val="solid"/>
          </a:ln>
        </p:spPr>
      </p:sp>
      <p:sp>
        <p:nvSpPr>
          <p:cNvPr id="14" name="Text 11"/>
          <p:cNvSpPr/>
          <p:nvPr/>
        </p:nvSpPr>
        <p:spPr>
          <a:xfrm>
            <a:off x="977027" y="6260068"/>
            <a:ext cx="3055739" cy="336590"/>
          </a:xfrm>
          <a:prstGeom prst="rect">
            <a:avLst/>
          </a:prstGeom>
          <a:noFill/>
          <a:ln/>
        </p:spPr>
        <p:txBody>
          <a:bodyPr wrap="none" rtlCol="0" anchor="t"/>
          <a:lstStyle/>
          <a:p>
            <a:pPr marL="0" marR="0" lvl="0" indent="0" algn="l" defTabSz="914400" rtl="0" eaLnBrk="1" fontAlgn="auto" latinLnBrk="0" hangingPunct="1">
              <a:lnSpc>
                <a:spcPts val="2651"/>
              </a:lnSpc>
              <a:spcBef>
                <a:spcPts val="0"/>
              </a:spcBef>
              <a:spcAft>
                <a:spcPts val="0"/>
              </a:spcAft>
              <a:buClrTx/>
              <a:buSzTx/>
              <a:buFontTx/>
              <a:buNone/>
              <a:tabLst/>
              <a:defRPr/>
            </a:pPr>
            <a:r>
              <a:rPr kumimoji="0" lang="en-US" sz="2121"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Integração Big-Bang</a:t>
            </a:r>
            <a:endParaRPr kumimoji="0" lang="en-US" sz="212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2"/>
          <p:cNvSpPr/>
          <p:nvPr/>
        </p:nvSpPr>
        <p:spPr>
          <a:xfrm>
            <a:off x="977027" y="6725841"/>
            <a:ext cx="7189946" cy="689610"/>
          </a:xfrm>
          <a:prstGeom prst="rect">
            <a:avLst/>
          </a:prstGeom>
          <a:noFill/>
          <a:ln/>
        </p:spPr>
        <p:txBody>
          <a:bodyPr wrap="square" rtlCol="0" anchor="t"/>
          <a:lstStyle/>
          <a:p>
            <a:pPr marL="0" marR="0" lvl="0" indent="0" algn="l" defTabSz="914400" rtl="0" eaLnBrk="1" fontAlgn="auto" latinLnBrk="0" hangingPunct="1">
              <a:lnSpc>
                <a:spcPts val="2714"/>
              </a:lnSpc>
              <a:spcBef>
                <a:spcPts val="0"/>
              </a:spcBef>
              <a:spcAft>
                <a:spcPts val="0"/>
              </a:spcAft>
              <a:buClrTx/>
              <a:buSzTx/>
              <a:buFontTx/>
              <a:buNone/>
              <a:tabLst/>
              <a:defRPr/>
            </a:pPr>
            <a:r>
              <a:rPr kumimoji="0" lang="en-US" sz="169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Todos os módulos são integrados ao mesmo tempo, o que pode ser complexo, mas oferece um teste abrangente.</a:t>
            </a:r>
            <a:endParaRPr kumimoji="0" lang="en-US" sz="1697"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031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14630400" cy="2577584"/>
          </a:xfrm>
          <a:prstGeom prst="rect">
            <a:avLst/>
          </a:prstGeom>
        </p:spPr>
      </p:pic>
      <p:sp>
        <p:nvSpPr>
          <p:cNvPr id="5" name="Text 2"/>
          <p:cNvSpPr/>
          <p:nvPr/>
        </p:nvSpPr>
        <p:spPr>
          <a:xfrm>
            <a:off x="721638" y="3309461"/>
            <a:ext cx="9211628" cy="644366"/>
          </a:xfrm>
          <a:prstGeom prst="rect">
            <a:avLst/>
          </a:prstGeom>
          <a:noFill/>
          <a:ln/>
        </p:spPr>
        <p:txBody>
          <a:bodyPr wrap="none" rtlCol="0" anchor="t"/>
          <a:lstStyle/>
          <a:p>
            <a:pPr marL="0" marR="0" lvl="0" indent="0" algn="ctr" defTabSz="914400" rtl="0" eaLnBrk="1" fontAlgn="auto" latinLnBrk="0" hangingPunct="1">
              <a:lnSpc>
                <a:spcPts val="5074"/>
              </a:lnSpc>
              <a:spcBef>
                <a:spcPts val="0"/>
              </a:spcBef>
              <a:spcAft>
                <a:spcPts val="0"/>
              </a:spcAft>
              <a:buClrTx/>
              <a:buSzTx/>
              <a:buFontTx/>
              <a:buNone/>
              <a:tabLst/>
              <a:defRPr/>
            </a:pPr>
            <a:r>
              <a:rPr kumimoji="0" lang="en-US" sz="4059"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Etapas dos Testes de Integração</a:t>
            </a:r>
            <a:endParaRPr kumimoji="0" lang="en-US" sz="405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721638" y="4263033"/>
            <a:ext cx="13187124" cy="329922"/>
          </a:xfrm>
          <a:prstGeom prst="rect">
            <a:avLst/>
          </a:prstGeom>
          <a:noFill/>
          <a:ln/>
        </p:spPr>
        <p:txBody>
          <a:bodyPr wrap="none" rtlCol="0" anchor="t"/>
          <a:lstStyle/>
          <a:p>
            <a:pPr marL="0" marR="0" lvl="0" indent="0" algn="l" defTabSz="914400" rtl="0" eaLnBrk="1" fontAlgn="auto" latinLnBrk="0" hangingPunct="1">
              <a:lnSpc>
                <a:spcPts val="2598"/>
              </a:lnSpc>
              <a:spcBef>
                <a:spcPts val="0"/>
              </a:spcBef>
              <a:spcAft>
                <a:spcPts val="0"/>
              </a:spcAft>
              <a:buClrTx/>
              <a:buSzTx/>
              <a:buFontTx/>
              <a:buNone/>
              <a:tabLst/>
              <a:defRPr/>
            </a:pPr>
            <a:r>
              <a:rPr kumimoji="0" lang="en-US" sz="1624"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As etapas de teste de integração envolvem a criação de casos de teste que abrangem os diferentes cenários de interação entre os módulos.</a:t>
            </a:r>
            <a:endParaRPr kumimoji="0" lang="en-US" sz="16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p:cNvSpPr/>
          <p:nvPr/>
        </p:nvSpPr>
        <p:spPr>
          <a:xfrm>
            <a:off x="721638" y="5134094"/>
            <a:ext cx="13187124" cy="22860"/>
          </a:xfrm>
          <a:prstGeom prst="roundRect">
            <a:avLst>
              <a:gd name="adj" fmla="val 378858"/>
            </a:avLst>
          </a:prstGeom>
          <a:solidFill>
            <a:srgbClr val="C3D4CC"/>
          </a:solidFill>
          <a:ln/>
        </p:spPr>
      </p:sp>
      <p:sp>
        <p:nvSpPr>
          <p:cNvPr id="8" name="Shape 5"/>
          <p:cNvSpPr/>
          <p:nvPr/>
        </p:nvSpPr>
        <p:spPr>
          <a:xfrm>
            <a:off x="2281238" y="5134094"/>
            <a:ext cx="22860" cy="721638"/>
          </a:xfrm>
          <a:prstGeom prst="roundRect">
            <a:avLst>
              <a:gd name="adj" fmla="val 378858"/>
            </a:avLst>
          </a:prstGeom>
          <a:solidFill>
            <a:srgbClr val="C3D4CC"/>
          </a:solidFill>
          <a:ln/>
        </p:spPr>
      </p:sp>
      <p:sp>
        <p:nvSpPr>
          <p:cNvPr id="9" name="Shape 6"/>
          <p:cNvSpPr/>
          <p:nvPr/>
        </p:nvSpPr>
        <p:spPr>
          <a:xfrm>
            <a:off x="2060734" y="4902160"/>
            <a:ext cx="463868" cy="463868"/>
          </a:xfrm>
          <a:prstGeom prst="roundRect">
            <a:avLst>
              <a:gd name="adj" fmla="val 18671"/>
            </a:avLst>
          </a:prstGeom>
          <a:solidFill>
            <a:srgbClr val="DDEEE6"/>
          </a:solidFill>
          <a:ln w="7620">
            <a:solidFill>
              <a:srgbClr val="C3D4CC"/>
            </a:solidFill>
            <a:prstDash val="solid"/>
          </a:ln>
        </p:spPr>
      </p:sp>
      <p:sp>
        <p:nvSpPr>
          <p:cNvPr id="10" name="Text 7"/>
          <p:cNvSpPr/>
          <p:nvPr/>
        </p:nvSpPr>
        <p:spPr>
          <a:xfrm>
            <a:off x="2232303" y="4979432"/>
            <a:ext cx="120610" cy="309324"/>
          </a:xfrm>
          <a:prstGeom prst="rect">
            <a:avLst/>
          </a:prstGeom>
          <a:noFill/>
          <a:ln/>
        </p:spPr>
        <p:txBody>
          <a:bodyPr wrap="none" rtlCol="0" anchor="t"/>
          <a:lstStyle/>
          <a:p>
            <a:pPr marL="0" marR="0" lvl="0" indent="0" algn="ctr" defTabSz="914400" rtl="0" eaLnBrk="1" fontAlgn="auto" latinLnBrk="0" hangingPunct="1">
              <a:lnSpc>
                <a:spcPts val="2436"/>
              </a:lnSpc>
              <a:spcBef>
                <a:spcPts val="0"/>
              </a:spcBef>
              <a:spcAft>
                <a:spcPts val="0"/>
              </a:spcAft>
              <a:buClrTx/>
              <a:buSzTx/>
              <a:buFontTx/>
              <a:buNone/>
              <a:tabLst/>
              <a:defRPr/>
            </a:pPr>
            <a:r>
              <a:rPr kumimoji="0" lang="en-US" sz="243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1</a:t>
            </a:r>
            <a:endParaRPr kumimoji="0" lang="en-US" sz="24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8"/>
          <p:cNvSpPr/>
          <p:nvPr/>
        </p:nvSpPr>
        <p:spPr>
          <a:xfrm>
            <a:off x="1003935" y="6061948"/>
            <a:ext cx="2577584" cy="322183"/>
          </a:xfrm>
          <a:prstGeom prst="rect">
            <a:avLst/>
          </a:prstGeom>
          <a:noFill/>
          <a:ln/>
        </p:spPr>
        <p:txBody>
          <a:bodyPr wrap="none" rtlCol="0" anchor="t"/>
          <a:lstStyle/>
          <a:p>
            <a:pPr marL="0" marR="0" lvl="0" indent="0" algn="ctr" defTabSz="914400" rtl="0" eaLnBrk="1" fontAlgn="auto" latinLnBrk="0" hangingPunct="1">
              <a:lnSpc>
                <a:spcPts val="2537"/>
              </a:lnSpc>
              <a:spcBef>
                <a:spcPts val="0"/>
              </a:spcBef>
              <a:spcAft>
                <a:spcPts val="0"/>
              </a:spcAft>
              <a:buClrTx/>
              <a:buSzTx/>
              <a:buFontTx/>
              <a:buNone/>
              <a:tabLst/>
              <a:defRPr/>
            </a:pPr>
            <a:r>
              <a:rPr kumimoji="0" lang="en-US" sz="2030"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Planejamento</a:t>
            </a:r>
            <a:endParaRPr kumimoji="0" lang="en-US" sz="203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9"/>
          <p:cNvSpPr/>
          <p:nvPr/>
        </p:nvSpPr>
        <p:spPr>
          <a:xfrm>
            <a:off x="927735" y="6507837"/>
            <a:ext cx="2729984" cy="659844"/>
          </a:xfrm>
          <a:prstGeom prst="rect">
            <a:avLst/>
          </a:prstGeom>
          <a:noFill/>
          <a:ln/>
        </p:spPr>
        <p:txBody>
          <a:bodyPr wrap="square" rtlCol="0" anchor="t"/>
          <a:lstStyle/>
          <a:p>
            <a:pPr marL="0" marR="0" lvl="0" indent="0" algn="ctr" defTabSz="914400" rtl="0" eaLnBrk="1" fontAlgn="auto" latinLnBrk="0" hangingPunct="1">
              <a:lnSpc>
                <a:spcPts val="2598"/>
              </a:lnSpc>
              <a:spcBef>
                <a:spcPts val="0"/>
              </a:spcBef>
              <a:spcAft>
                <a:spcPts val="0"/>
              </a:spcAft>
              <a:buClrTx/>
              <a:buSzTx/>
              <a:buFontTx/>
              <a:buNone/>
              <a:tabLst/>
              <a:defRPr/>
            </a:pPr>
            <a:r>
              <a:rPr kumimoji="0" lang="en-US" sz="1624"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Definição dos objetivos, escopo e critérios de teste.</a:t>
            </a:r>
            <a:endParaRPr kumimoji="0" lang="en-US" sz="16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10"/>
          <p:cNvSpPr/>
          <p:nvPr/>
        </p:nvSpPr>
        <p:spPr>
          <a:xfrm>
            <a:off x="5629513" y="5134094"/>
            <a:ext cx="22860" cy="721638"/>
          </a:xfrm>
          <a:prstGeom prst="roundRect">
            <a:avLst>
              <a:gd name="adj" fmla="val 378858"/>
            </a:avLst>
          </a:prstGeom>
          <a:solidFill>
            <a:srgbClr val="C3D4CC"/>
          </a:solidFill>
          <a:ln/>
        </p:spPr>
      </p:sp>
      <p:sp>
        <p:nvSpPr>
          <p:cNvPr id="14" name="Shape 11"/>
          <p:cNvSpPr/>
          <p:nvPr/>
        </p:nvSpPr>
        <p:spPr>
          <a:xfrm>
            <a:off x="5409009" y="4902160"/>
            <a:ext cx="463868" cy="463868"/>
          </a:xfrm>
          <a:prstGeom prst="roundRect">
            <a:avLst>
              <a:gd name="adj" fmla="val 18671"/>
            </a:avLst>
          </a:prstGeom>
          <a:solidFill>
            <a:srgbClr val="DDEEE6"/>
          </a:solidFill>
          <a:ln w="7620">
            <a:solidFill>
              <a:srgbClr val="C3D4CC"/>
            </a:solidFill>
            <a:prstDash val="solid"/>
          </a:ln>
        </p:spPr>
      </p:sp>
      <p:sp>
        <p:nvSpPr>
          <p:cNvPr id="15" name="Text 12"/>
          <p:cNvSpPr/>
          <p:nvPr/>
        </p:nvSpPr>
        <p:spPr>
          <a:xfrm>
            <a:off x="5544383" y="4979432"/>
            <a:ext cx="193000" cy="309324"/>
          </a:xfrm>
          <a:prstGeom prst="rect">
            <a:avLst/>
          </a:prstGeom>
          <a:noFill/>
          <a:ln/>
        </p:spPr>
        <p:txBody>
          <a:bodyPr wrap="none" rtlCol="0" anchor="t"/>
          <a:lstStyle/>
          <a:p>
            <a:pPr marL="0" marR="0" lvl="0" indent="0" algn="ctr" defTabSz="914400" rtl="0" eaLnBrk="1" fontAlgn="auto" latinLnBrk="0" hangingPunct="1">
              <a:lnSpc>
                <a:spcPts val="2436"/>
              </a:lnSpc>
              <a:spcBef>
                <a:spcPts val="0"/>
              </a:spcBef>
              <a:spcAft>
                <a:spcPts val="0"/>
              </a:spcAft>
              <a:buClrTx/>
              <a:buSzTx/>
              <a:buFontTx/>
              <a:buNone/>
              <a:tabLst/>
              <a:defRPr/>
            </a:pPr>
            <a:r>
              <a:rPr kumimoji="0" lang="en-US" sz="243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2</a:t>
            </a:r>
            <a:endParaRPr kumimoji="0" lang="en-US" sz="24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13"/>
          <p:cNvSpPr/>
          <p:nvPr/>
        </p:nvSpPr>
        <p:spPr>
          <a:xfrm>
            <a:off x="4352211" y="6061948"/>
            <a:ext cx="2577584" cy="322183"/>
          </a:xfrm>
          <a:prstGeom prst="rect">
            <a:avLst/>
          </a:prstGeom>
          <a:noFill/>
          <a:ln/>
        </p:spPr>
        <p:txBody>
          <a:bodyPr wrap="none" rtlCol="0" anchor="t"/>
          <a:lstStyle/>
          <a:p>
            <a:pPr marL="0" marR="0" lvl="0" indent="0" algn="ctr" defTabSz="914400" rtl="0" eaLnBrk="1" fontAlgn="auto" latinLnBrk="0" hangingPunct="1">
              <a:lnSpc>
                <a:spcPts val="2537"/>
              </a:lnSpc>
              <a:spcBef>
                <a:spcPts val="0"/>
              </a:spcBef>
              <a:spcAft>
                <a:spcPts val="0"/>
              </a:spcAft>
              <a:buClrTx/>
              <a:buSzTx/>
              <a:buFontTx/>
              <a:buNone/>
              <a:tabLst/>
              <a:defRPr/>
            </a:pPr>
            <a:r>
              <a:rPr kumimoji="0" lang="en-US" sz="2030"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Preparação</a:t>
            </a:r>
            <a:endParaRPr kumimoji="0" lang="en-US" sz="203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4"/>
          <p:cNvSpPr/>
          <p:nvPr/>
        </p:nvSpPr>
        <p:spPr>
          <a:xfrm>
            <a:off x="4276011" y="6507837"/>
            <a:ext cx="2729984" cy="659844"/>
          </a:xfrm>
          <a:prstGeom prst="rect">
            <a:avLst/>
          </a:prstGeom>
          <a:noFill/>
          <a:ln/>
        </p:spPr>
        <p:txBody>
          <a:bodyPr wrap="square" rtlCol="0" anchor="t"/>
          <a:lstStyle/>
          <a:p>
            <a:pPr marL="0" marR="0" lvl="0" indent="0" algn="ctr" defTabSz="914400" rtl="0" eaLnBrk="1" fontAlgn="auto" latinLnBrk="0" hangingPunct="1">
              <a:lnSpc>
                <a:spcPts val="2598"/>
              </a:lnSpc>
              <a:spcBef>
                <a:spcPts val="0"/>
              </a:spcBef>
              <a:spcAft>
                <a:spcPts val="0"/>
              </a:spcAft>
              <a:buClrTx/>
              <a:buSzTx/>
              <a:buFontTx/>
              <a:buNone/>
              <a:tabLst/>
              <a:defRPr/>
            </a:pPr>
            <a:r>
              <a:rPr kumimoji="0" lang="en-US" sz="1624"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Criação do ambiente de teste e dos dados necessários.</a:t>
            </a:r>
            <a:endParaRPr kumimoji="0" lang="en-US" sz="16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Shape 15"/>
          <p:cNvSpPr/>
          <p:nvPr/>
        </p:nvSpPr>
        <p:spPr>
          <a:xfrm>
            <a:off x="8977789" y="5134094"/>
            <a:ext cx="22860" cy="721638"/>
          </a:xfrm>
          <a:prstGeom prst="roundRect">
            <a:avLst>
              <a:gd name="adj" fmla="val 378858"/>
            </a:avLst>
          </a:prstGeom>
          <a:solidFill>
            <a:srgbClr val="C3D4CC"/>
          </a:solidFill>
          <a:ln/>
        </p:spPr>
      </p:sp>
      <p:sp>
        <p:nvSpPr>
          <p:cNvPr id="19" name="Shape 16"/>
          <p:cNvSpPr/>
          <p:nvPr/>
        </p:nvSpPr>
        <p:spPr>
          <a:xfrm>
            <a:off x="8757285" y="4902160"/>
            <a:ext cx="463868" cy="463868"/>
          </a:xfrm>
          <a:prstGeom prst="roundRect">
            <a:avLst>
              <a:gd name="adj" fmla="val 18671"/>
            </a:avLst>
          </a:prstGeom>
          <a:solidFill>
            <a:srgbClr val="DDEEE6"/>
          </a:solidFill>
          <a:ln w="7620">
            <a:solidFill>
              <a:srgbClr val="C3D4CC"/>
            </a:solidFill>
            <a:prstDash val="solid"/>
          </a:ln>
        </p:spPr>
      </p:sp>
      <p:sp>
        <p:nvSpPr>
          <p:cNvPr id="20" name="Text 17"/>
          <p:cNvSpPr/>
          <p:nvPr/>
        </p:nvSpPr>
        <p:spPr>
          <a:xfrm>
            <a:off x="8890040" y="4979432"/>
            <a:ext cx="198239" cy="309324"/>
          </a:xfrm>
          <a:prstGeom prst="rect">
            <a:avLst/>
          </a:prstGeom>
          <a:noFill/>
          <a:ln/>
        </p:spPr>
        <p:txBody>
          <a:bodyPr wrap="none" rtlCol="0" anchor="t"/>
          <a:lstStyle/>
          <a:p>
            <a:pPr marL="0" marR="0" lvl="0" indent="0" algn="ctr" defTabSz="914400" rtl="0" eaLnBrk="1" fontAlgn="auto" latinLnBrk="0" hangingPunct="1">
              <a:lnSpc>
                <a:spcPts val="2436"/>
              </a:lnSpc>
              <a:spcBef>
                <a:spcPts val="0"/>
              </a:spcBef>
              <a:spcAft>
                <a:spcPts val="0"/>
              </a:spcAft>
              <a:buClrTx/>
              <a:buSzTx/>
              <a:buFontTx/>
              <a:buNone/>
              <a:tabLst/>
              <a:defRPr/>
            </a:pPr>
            <a:r>
              <a:rPr kumimoji="0" lang="en-US" sz="243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3</a:t>
            </a:r>
            <a:endParaRPr kumimoji="0" lang="en-US" sz="24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 18"/>
          <p:cNvSpPr/>
          <p:nvPr/>
        </p:nvSpPr>
        <p:spPr>
          <a:xfrm>
            <a:off x="7700486" y="6061948"/>
            <a:ext cx="2577584" cy="322183"/>
          </a:xfrm>
          <a:prstGeom prst="rect">
            <a:avLst/>
          </a:prstGeom>
          <a:noFill/>
          <a:ln/>
        </p:spPr>
        <p:txBody>
          <a:bodyPr wrap="none" rtlCol="0" anchor="t"/>
          <a:lstStyle/>
          <a:p>
            <a:pPr marL="0" marR="0" lvl="0" indent="0" algn="ctr" defTabSz="914400" rtl="0" eaLnBrk="1" fontAlgn="auto" latinLnBrk="0" hangingPunct="1">
              <a:lnSpc>
                <a:spcPts val="2537"/>
              </a:lnSpc>
              <a:spcBef>
                <a:spcPts val="0"/>
              </a:spcBef>
              <a:spcAft>
                <a:spcPts val="0"/>
              </a:spcAft>
              <a:buClrTx/>
              <a:buSzTx/>
              <a:buFontTx/>
              <a:buNone/>
              <a:tabLst/>
              <a:defRPr/>
            </a:pPr>
            <a:r>
              <a:rPr kumimoji="0" lang="en-US" sz="2030"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Execução</a:t>
            </a:r>
            <a:endParaRPr kumimoji="0" lang="en-US" sz="203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 19"/>
          <p:cNvSpPr/>
          <p:nvPr/>
        </p:nvSpPr>
        <p:spPr>
          <a:xfrm>
            <a:off x="7624286" y="6507837"/>
            <a:ext cx="2729984" cy="989767"/>
          </a:xfrm>
          <a:prstGeom prst="rect">
            <a:avLst/>
          </a:prstGeom>
          <a:noFill/>
          <a:ln/>
        </p:spPr>
        <p:txBody>
          <a:bodyPr wrap="square" rtlCol="0" anchor="t"/>
          <a:lstStyle/>
          <a:p>
            <a:pPr marL="0" marR="0" lvl="0" indent="0" algn="ctr" defTabSz="914400" rtl="0" eaLnBrk="1" fontAlgn="auto" latinLnBrk="0" hangingPunct="1">
              <a:lnSpc>
                <a:spcPts val="2598"/>
              </a:lnSpc>
              <a:spcBef>
                <a:spcPts val="0"/>
              </a:spcBef>
              <a:spcAft>
                <a:spcPts val="0"/>
              </a:spcAft>
              <a:buClrTx/>
              <a:buSzTx/>
              <a:buFontTx/>
              <a:buNone/>
              <a:tabLst/>
              <a:defRPr/>
            </a:pPr>
            <a:r>
              <a:rPr kumimoji="0" lang="en-US" sz="1624"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Realização dos testes e documentação dos resultados.</a:t>
            </a:r>
            <a:endParaRPr kumimoji="0" lang="en-US" sz="16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Shape 20"/>
          <p:cNvSpPr/>
          <p:nvPr/>
        </p:nvSpPr>
        <p:spPr>
          <a:xfrm>
            <a:off x="12326183" y="5134094"/>
            <a:ext cx="22860" cy="721638"/>
          </a:xfrm>
          <a:prstGeom prst="roundRect">
            <a:avLst>
              <a:gd name="adj" fmla="val 378858"/>
            </a:avLst>
          </a:prstGeom>
          <a:solidFill>
            <a:srgbClr val="C3D4CC"/>
          </a:solidFill>
          <a:ln/>
        </p:spPr>
      </p:sp>
      <p:sp>
        <p:nvSpPr>
          <p:cNvPr id="24" name="Shape 21"/>
          <p:cNvSpPr/>
          <p:nvPr/>
        </p:nvSpPr>
        <p:spPr>
          <a:xfrm>
            <a:off x="12105680" y="4902160"/>
            <a:ext cx="463868" cy="463868"/>
          </a:xfrm>
          <a:prstGeom prst="roundRect">
            <a:avLst>
              <a:gd name="adj" fmla="val 18671"/>
            </a:avLst>
          </a:prstGeom>
          <a:solidFill>
            <a:srgbClr val="DDEEE6"/>
          </a:solidFill>
          <a:ln w="7620">
            <a:solidFill>
              <a:srgbClr val="C3D4CC"/>
            </a:solidFill>
            <a:prstDash val="solid"/>
          </a:ln>
        </p:spPr>
      </p:sp>
      <p:sp>
        <p:nvSpPr>
          <p:cNvPr id="25" name="Text 22"/>
          <p:cNvSpPr/>
          <p:nvPr/>
        </p:nvSpPr>
        <p:spPr>
          <a:xfrm>
            <a:off x="12227600" y="4979432"/>
            <a:ext cx="219908" cy="309324"/>
          </a:xfrm>
          <a:prstGeom prst="rect">
            <a:avLst/>
          </a:prstGeom>
          <a:noFill/>
          <a:ln/>
        </p:spPr>
        <p:txBody>
          <a:bodyPr wrap="none" rtlCol="0" anchor="t"/>
          <a:lstStyle/>
          <a:p>
            <a:pPr marL="0" marR="0" lvl="0" indent="0" algn="ctr" defTabSz="914400" rtl="0" eaLnBrk="1" fontAlgn="auto" latinLnBrk="0" hangingPunct="1">
              <a:lnSpc>
                <a:spcPts val="2436"/>
              </a:lnSpc>
              <a:spcBef>
                <a:spcPts val="0"/>
              </a:spcBef>
              <a:spcAft>
                <a:spcPts val="0"/>
              </a:spcAft>
              <a:buClrTx/>
              <a:buSzTx/>
              <a:buFontTx/>
              <a:buNone/>
              <a:tabLst/>
              <a:defRPr/>
            </a:pPr>
            <a:r>
              <a:rPr kumimoji="0" lang="en-US" sz="243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4</a:t>
            </a:r>
            <a:endParaRPr kumimoji="0" lang="en-US" sz="24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 23"/>
          <p:cNvSpPr/>
          <p:nvPr/>
        </p:nvSpPr>
        <p:spPr>
          <a:xfrm>
            <a:off x="11048762" y="6061948"/>
            <a:ext cx="2577584" cy="322183"/>
          </a:xfrm>
          <a:prstGeom prst="rect">
            <a:avLst/>
          </a:prstGeom>
          <a:noFill/>
          <a:ln/>
        </p:spPr>
        <p:txBody>
          <a:bodyPr wrap="none" rtlCol="0" anchor="t"/>
          <a:lstStyle/>
          <a:p>
            <a:pPr marL="0" marR="0" lvl="0" indent="0" algn="ctr" defTabSz="914400" rtl="0" eaLnBrk="1" fontAlgn="auto" latinLnBrk="0" hangingPunct="1">
              <a:lnSpc>
                <a:spcPts val="2537"/>
              </a:lnSpc>
              <a:spcBef>
                <a:spcPts val="0"/>
              </a:spcBef>
              <a:spcAft>
                <a:spcPts val="0"/>
              </a:spcAft>
              <a:buClrTx/>
              <a:buSzTx/>
              <a:buFontTx/>
              <a:buNone/>
              <a:tabLst/>
              <a:defRPr/>
            </a:pPr>
            <a:r>
              <a:rPr kumimoji="0" lang="en-US" sz="2030"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Relato</a:t>
            </a:r>
            <a:endParaRPr kumimoji="0" lang="en-US" sz="203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 24"/>
          <p:cNvSpPr/>
          <p:nvPr/>
        </p:nvSpPr>
        <p:spPr>
          <a:xfrm>
            <a:off x="10972562" y="6507837"/>
            <a:ext cx="2730103" cy="659844"/>
          </a:xfrm>
          <a:prstGeom prst="rect">
            <a:avLst/>
          </a:prstGeom>
          <a:noFill/>
          <a:ln/>
        </p:spPr>
        <p:txBody>
          <a:bodyPr wrap="square" rtlCol="0" anchor="t"/>
          <a:lstStyle/>
          <a:p>
            <a:pPr marL="0" marR="0" lvl="0" indent="0" algn="ctr" defTabSz="914400" rtl="0" eaLnBrk="1" fontAlgn="auto" latinLnBrk="0" hangingPunct="1">
              <a:lnSpc>
                <a:spcPts val="2598"/>
              </a:lnSpc>
              <a:spcBef>
                <a:spcPts val="0"/>
              </a:spcBef>
              <a:spcAft>
                <a:spcPts val="0"/>
              </a:spcAft>
              <a:buClrTx/>
              <a:buSzTx/>
              <a:buFontTx/>
              <a:buNone/>
              <a:tabLst/>
              <a:defRPr/>
            </a:pPr>
            <a:r>
              <a:rPr kumimoji="0" lang="en-US" sz="1624"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Análise dos resultados e identificação de defeitos.</a:t>
            </a:r>
            <a:endParaRPr kumimoji="0" lang="en-US" sz="16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06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14630400" cy="2726769"/>
          </a:xfrm>
          <a:prstGeom prst="rect">
            <a:avLst/>
          </a:prstGeom>
        </p:spPr>
      </p:pic>
      <p:sp>
        <p:nvSpPr>
          <p:cNvPr id="5" name="Text 2"/>
          <p:cNvSpPr/>
          <p:nvPr/>
        </p:nvSpPr>
        <p:spPr>
          <a:xfrm>
            <a:off x="763429" y="3501509"/>
            <a:ext cx="10728722" cy="681633"/>
          </a:xfrm>
          <a:prstGeom prst="rect">
            <a:avLst/>
          </a:prstGeom>
          <a:noFill/>
          <a:ln/>
        </p:spPr>
        <p:txBody>
          <a:bodyPr wrap="none" rtlCol="0" anchor="t"/>
          <a:lstStyle/>
          <a:p>
            <a:pPr marL="0" marR="0" lvl="0" indent="0" algn="ctr" defTabSz="914400" rtl="0" eaLnBrk="1" fontAlgn="auto" latinLnBrk="0" hangingPunct="1">
              <a:lnSpc>
                <a:spcPts val="5368"/>
              </a:lnSpc>
              <a:spcBef>
                <a:spcPts val="0"/>
              </a:spcBef>
              <a:spcAft>
                <a:spcPts val="0"/>
              </a:spcAft>
              <a:buClrTx/>
              <a:buSzTx/>
              <a:buFontTx/>
              <a:buNone/>
              <a:tabLst/>
              <a:defRPr/>
            </a:pPr>
            <a:r>
              <a:rPr kumimoji="0" lang="en-US" sz="4294"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Benefícios dos Testes de Integração</a:t>
            </a:r>
            <a:endParaRPr kumimoji="0" lang="en-US" sz="429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763429" y="4510326"/>
            <a:ext cx="13103543" cy="348972"/>
          </a:xfrm>
          <a:prstGeom prst="rect">
            <a:avLst/>
          </a:prstGeom>
          <a:noFill/>
          <a:ln/>
        </p:spPr>
        <p:txBody>
          <a:bodyPr wrap="none" rtlCol="0" anchor="t"/>
          <a:lstStyle/>
          <a:p>
            <a:pPr marL="0" marR="0" lvl="0" indent="0" algn="l" defTabSz="914400" rtl="0" eaLnBrk="1" fontAlgn="auto" latinLnBrk="0" hangingPunct="1">
              <a:lnSpc>
                <a:spcPts val="2748"/>
              </a:lnSpc>
              <a:spcBef>
                <a:spcPts val="0"/>
              </a:spcBef>
              <a:spcAft>
                <a:spcPts val="0"/>
              </a:spcAft>
              <a:buClrTx/>
              <a:buSzTx/>
              <a:buFontTx/>
              <a:buNone/>
              <a:tabLst/>
              <a:defRPr/>
            </a:pPr>
            <a:r>
              <a:rPr kumimoji="0" lang="en-US" sz="1718"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Os testes de integração são cruciais para garantir que o sistema funcione como esperado.</a:t>
            </a:r>
            <a:endParaRPr kumimoji="0" lang="en-US" sz="171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p:cNvSpPr/>
          <p:nvPr/>
        </p:nvSpPr>
        <p:spPr>
          <a:xfrm>
            <a:off x="763429" y="5350073"/>
            <a:ext cx="490776" cy="490776"/>
          </a:xfrm>
          <a:prstGeom prst="roundRect">
            <a:avLst>
              <a:gd name="adj" fmla="val 18668"/>
            </a:avLst>
          </a:prstGeom>
          <a:solidFill>
            <a:srgbClr val="DDEEE6"/>
          </a:solidFill>
          <a:ln w="7620">
            <a:solidFill>
              <a:srgbClr val="C3D4CC"/>
            </a:solidFill>
            <a:prstDash val="solid"/>
          </a:ln>
        </p:spPr>
      </p:sp>
      <p:sp>
        <p:nvSpPr>
          <p:cNvPr id="8" name="Text 5"/>
          <p:cNvSpPr/>
          <p:nvPr/>
        </p:nvSpPr>
        <p:spPr>
          <a:xfrm>
            <a:off x="944999" y="5431869"/>
            <a:ext cx="127635" cy="327184"/>
          </a:xfrm>
          <a:prstGeom prst="rect">
            <a:avLst/>
          </a:prstGeom>
          <a:noFill/>
          <a:ln/>
        </p:spPr>
        <p:txBody>
          <a:bodyPr wrap="none" rtlCol="0" anchor="t"/>
          <a:lstStyle/>
          <a:p>
            <a:pPr marL="0" marR="0" lvl="0" indent="0" algn="ctr" defTabSz="914400" rtl="0" eaLnBrk="1" fontAlgn="auto" latinLnBrk="0" hangingPunct="1">
              <a:lnSpc>
                <a:spcPts val="2576"/>
              </a:lnSpc>
              <a:spcBef>
                <a:spcPts val="0"/>
              </a:spcBef>
              <a:spcAft>
                <a:spcPts val="0"/>
              </a:spcAft>
              <a:buClrTx/>
              <a:buSzTx/>
              <a:buFontTx/>
              <a:buNone/>
              <a:tabLst/>
              <a:defRPr/>
            </a:pPr>
            <a:r>
              <a:rPr kumimoji="0" lang="en-US" sz="257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1</a:t>
            </a:r>
            <a:endParaRPr kumimoji="0" lang="en-US" sz="257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6"/>
          <p:cNvSpPr/>
          <p:nvPr/>
        </p:nvSpPr>
        <p:spPr>
          <a:xfrm>
            <a:off x="1472327" y="5350073"/>
            <a:ext cx="2779395" cy="340757"/>
          </a:xfrm>
          <a:prstGeom prst="rect">
            <a:avLst/>
          </a:prstGeom>
          <a:noFill/>
          <a:ln/>
        </p:spPr>
        <p:txBody>
          <a:bodyPr wrap="none" rtlCol="0" anchor="t"/>
          <a:lstStyle/>
          <a:p>
            <a:pPr marL="0" marR="0" lvl="0" indent="0" algn="l" defTabSz="914400" rtl="0" eaLnBrk="1" fontAlgn="auto" latinLnBrk="0" hangingPunct="1">
              <a:lnSpc>
                <a:spcPts val="2684"/>
              </a:lnSpc>
              <a:spcBef>
                <a:spcPts val="0"/>
              </a:spcBef>
              <a:spcAft>
                <a:spcPts val="0"/>
              </a:spcAft>
              <a:buClrTx/>
              <a:buSzTx/>
              <a:buFontTx/>
              <a:buNone/>
              <a:tabLst/>
              <a:defRPr/>
            </a:pPr>
            <a:r>
              <a:rPr kumimoji="0" lang="en-US" sz="2147"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Detecção de Erros</a:t>
            </a:r>
            <a:endParaRPr kumimoji="0" lang="en-US" sz="214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7"/>
          <p:cNvSpPr/>
          <p:nvPr/>
        </p:nvSpPr>
        <p:spPr>
          <a:xfrm>
            <a:off x="1472327" y="5821680"/>
            <a:ext cx="5733812" cy="348972"/>
          </a:xfrm>
          <a:prstGeom prst="rect">
            <a:avLst/>
          </a:prstGeom>
          <a:noFill/>
          <a:ln/>
        </p:spPr>
        <p:txBody>
          <a:bodyPr wrap="none" rtlCol="0" anchor="t"/>
          <a:lstStyle/>
          <a:p>
            <a:pPr marL="0" marR="0" lvl="0" indent="0" algn="l" defTabSz="914400" rtl="0" eaLnBrk="1" fontAlgn="auto" latinLnBrk="0" hangingPunct="1">
              <a:lnSpc>
                <a:spcPts val="2748"/>
              </a:lnSpc>
              <a:spcBef>
                <a:spcPts val="0"/>
              </a:spcBef>
              <a:spcAft>
                <a:spcPts val="0"/>
              </a:spcAft>
              <a:buClrTx/>
              <a:buSzTx/>
              <a:buFontTx/>
              <a:buNone/>
              <a:tabLst/>
              <a:defRPr/>
            </a:pPr>
            <a:r>
              <a:rPr kumimoji="0" lang="en-US" sz="1718"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Identifica problemas de interação entre módulos.</a:t>
            </a:r>
            <a:endParaRPr kumimoji="0" lang="en-US" sz="171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8"/>
          <p:cNvSpPr/>
          <p:nvPr/>
        </p:nvSpPr>
        <p:spPr>
          <a:xfrm>
            <a:off x="7424261" y="5350073"/>
            <a:ext cx="490776" cy="490776"/>
          </a:xfrm>
          <a:prstGeom prst="roundRect">
            <a:avLst>
              <a:gd name="adj" fmla="val 18668"/>
            </a:avLst>
          </a:prstGeom>
          <a:solidFill>
            <a:srgbClr val="DDEEE6"/>
          </a:solidFill>
          <a:ln w="7620">
            <a:solidFill>
              <a:srgbClr val="C3D4CC"/>
            </a:solidFill>
            <a:prstDash val="solid"/>
          </a:ln>
        </p:spPr>
      </p:sp>
      <p:sp>
        <p:nvSpPr>
          <p:cNvPr id="12" name="Text 9"/>
          <p:cNvSpPr/>
          <p:nvPr/>
        </p:nvSpPr>
        <p:spPr>
          <a:xfrm>
            <a:off x="7567493" y="5431869"/>
            <a:ext cx="204192" cy="327184"/>
          </a:xfrm>
          <a:prstGeom prst="rect">
            <a:avLst/>
          </a:prstGeom>
          <a:noFill/>
          <a:ln/>
        </p:spPr>
        <p:txBody>
          <a:bodyPr wrap="none" rtlCol="0" anchor="t"/>
          <a:lstStyle/>
          <a:p>
            <a:pPr marL="0" marR="0" lvl="0" indent="0" algn="ctr" defTabSz="914400" rtl="0" eaLnBrk="1" fontAlgn="auto" latinLnBrk="0" hangingPunct="1">
              <a:lnSpc>
                <a:spcPts val="2576"/>
              </a:lnSpc>
              <a:spcBef>
                <a:spcPts val="0"/>
              </a:spcBef>
              <a:spcAft>
                <a:spcPts val="0"/>
              </a:spcAft>
              <a:buClrTx/>
              <a:buSzTx/>
              <a:buFontTx/>
              <a:buNone/>
              <a:tabLst/>
              <a:defRPr/>
            </a:pPr>
            <a:r>
              <a:rPr kumimoji="0" lang="en-US" sz="257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2</a:t>
            </a:r>
            <a:endParaRPr kumimoji="0" lang="en-US" sz="257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10"/>
          <p:cNvSpPr/>
          <p:nvPr/>
        </p:nvSpPr>
        <p:spPr>
          <a:xfrm>
            <a:off x="8133159" y="5350073"/>
            <a:ext cx="3148608" cy="340757"/>
          </a:xfrm>
          <a:prstGeom prst="rect">
            <a:avLst/>
          </a:prstGeom>
          <a:noFill/>
          <a:ln/>
        </p:spPr>
        <p:txBody>
          <a:bodyPr wrap="none" rtlCol="0" anchor="t"/>
          <a:lstStyle/>
          <a:p>
            <a:pPr marL="0" marR="0" lvl="0" indent="0" algn="l" defTabSz="914400" rtl="0" eaLnBrk="1" fontAlgn="auto" latinLnBrk="0" hangingPunct="1">
              <a:lnSpc>
                <a:spcPts val="2684"/>
              </a:lnSpc>
              <a:spcBef>
                <a:spcPts val="0"/>
              </a:spcBef>
              <a:spcAft>
                <a:spcPts val="0"/>
              </a:spcAft>
              <a:buClrTx/>
              <a:buSzTx/>
              <a:buFontTx/>
              <a:buNone/>
              <a:tabLst/>
              <a:defRPr/>
            </a:pPr>
            <a:r>
              <a:rPr kumimoji="0" lang="en-US" sz="2147"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Melhora a Qualidade</a:t>
            </a:r>
            <a:endParaRPr kumimoji="0" lang="en-US" sz="214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11"/>
          <p:cNvSpPr/>
          <p:nvPr/>
        </p:nvSpPr>
        <p:spPr>
          <a:xfrm>
            <a:off x="8133159" y="5821680"/>
            <a:ext cx="5733812" cy="348972"/>
          </a:xfrm>
          <a:prstGeom prst="rect">
            <a:avLst/>
          </a:prstGeom>
          <a:noFill/>
          <a:ln/>
        </p:spPr>
        <p:txBody>
          <a:bodyPr wrap="none" rtlCol="0" anchor="t"/>
          <a:lstStyle/>
          <a:p>
            <a:pPr marL="0" marR="0" lvl="0" indent="0" algn="l" defTabSz="914400" rtl="0" eaLnBrk="1" fontAlgn="auto" latinLnBrk="0" hangingPunct="1">
              <a:lnSpc>
                <a:spcPts val="2748"/>
              </a:lnSpc>
              <a:spcBef>
                <a:spcPts val="0"/>
              </a:spcBef>
              <a:spcAft>
                <a:spcPts val="0"/>
              </a:spcAft>
              <a:buClrTx/>
              <a:buSzTx/>
              <a:buFontTx/>
              <a:buNone/>
              <a:tabLst/>
              <a:defRPr/>
            </a:pPr>
            <a:r>
              <a:rPr kumimoji="0" lang="en-US" sz="1718"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Garante que o sistema integrado atenda aos requisitos.</a:t>
            </a:r>
            <a:endParaRPr kumimoji="0" lang="en-US" sz="171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ape 12"/>
          <p:cNvSpPr/>
          <p:nvPr/>
        </p:nvSpPr>
        <p:spPr>
          <a:xfrm>
            <a:off x="763429" y="6634162"/>
            <a:ext cx="490776" cy="490776"/>
          </a:xfrm>
          <a:prstGeom prst="roundRect">
            <a:avLst>
              <a:gd name="adj" fmla="val 18668"/>
            </a:avLst>
          </a:prstGeom>
          <a:solidFill>
            <a:srgbClr val="DDEEE6"/>
          </a:solidFill>
          <a:ln w="7620">
            <a:solidFill>
              <a:srgbClr val="C3D4CC"/>
            </a:solidFill>
            <a:prstDash val="solid"/>
          </a:ln>
        </p:spPr>
      </p:sp>
      <p:sp>
        <p:nvSpPr>
          <p:cNvPr id="16" name="Text 13"/>
          <p:cNvSpPr/>
          <p:nvPr/>
        </p:nvSpPr>
        <p:spPr>
          <a:xfrm>
            <a:off x="903923" y="6715958"/>
            <a:ext cx="209788" cy="327184"/>
          </a:xfrm>
          <a:prstGeom prst="rect">
            <a:avLst/>
          </a:prstGeom>
          <a:noFill/>
          <a:ln/>
        </p:spPr>
        <p:txBody>
          <a:bodyPr wrap="none" rtlCol="0" anchor="t"/>
          <a:lstStyle/>
          <a:p>
            <a:pPr marL="0" marR="0" lvl="0" indent="0" algn="ctr" defTabSz="914400" rtl="0" eaLnBrk="1" fontAlgn="auto" latinLnBrk="0" hangingPunct="1">
              <a:lnSpc>
                <a:spcPts val="2576"/>
              </a:lnSpc>
              <a:spcBef>
                <a:spcPts val="0"/>
              </a:spcBef>
              <a:spcAft>
                <a:spcPts val="0"/>
              </a:spcAft>
              <a:buClrTx/>
              <a:buSzTx/>
              <a:buFontTx/>
              <a:buNone/>
              <a:tabLst/>
              <a:defRPr/>
            </a:pPr>
            <a:r>
              <a:rPr kumimoji="0" lang="en-US" sz="257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3</a:t>
            </a:r>
            <a:endParaRPr kumimoji="0" lang="en-US" sz="257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4"/>
          <p:cNvSpPr/>
          <p:nvPr/>
        </p:nvSpPr>
        <p:spPr>
          <a:xfrm>
            <a:off x="1472327" y="6634162"/>
            <a:ext cx="3866555" cy="340757"/>
          </a:xfrm>
          <a:prstGeom prst="rect">
            <a:avLst/>
          </a:prstGeom>
          <a:noFill/>
          <a:ln/>
        </p:spPr>
        <p:txBody>
          <a:bodyPr wrap="none" rtlCol="0" anchor="t"/>
          <a:lstStyle/>
          <a:p>
            <a:pPr marL="0" marR="0" lvl="0" indent="0" algn="l" defTabSz="914400" rtl="0" eaLnBrk="1" fontAlgn="auto" latinLnBrk="0" hangingPunct="1">
              <a:lnSpc>
                <a:spcPts val="2684"/>
              </a:lnSpc>
              <a:spcBef>
                <a:spcPts val="0"/>
              </a:spcBef>
              <a:spcAft>
                <a:spcPts val="0"/>
              </a:spcAft>
              <a:buClrTx/>
              <a:buSzTx/>
              <a:buFontTx/>
              <a:buNone/>
              <a:tabLst/>
              <a:defRPr/>
            </a:pPr>
            <a:r>
              <a:rPr kumimoji="0" lang="en-US" sz="2147"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Gerenciamento de Riscos</a:t>
            </a:r>
            <a:endParaRPr kumimoji="0" lang="en-US" sz="214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5"/>
          <p:cNvSpPr/>
          <p:nvPr/>
        </p:nvSpPr>
        <p:spPr>
          <a:xfrm>
            <a:off x="1472327" y="7105769"/>
            <a:ext cx="5733812" cy="348972"/>
          </a:xfrm>
          <a:prstGeom prst="rect">
            <a:avLst/>
          </a:prstGeom>
          <a:noFill/>
          <a:ln/>
        </p:spPr>
        <p:txBody>
          <a:bodyPr wrap="none" rtlCol="0" anchor="t"/>
          <a:lstStyle/>
          <a:p>
            <a:pPr marL="0" marR="0" lvl="0" indent="0" algn="l" defTabSz="914400" rtl="0" eaLnBrk="1" fontAlgn="auto" latinLnBrk="0" hangingPunct="1">
              <a:lnSpc>
                <a:spcPts val="2748"/>
              </a:lnSpc>
              <a:spcBef>
                <a:spcPts val="0"/>
              </a:spcBef>
              <a:spcAft>
                <a:spcPts val="0"/>
              </a:spcAft>
              <a:buClrTx/>
              <a:buSzTx/>
              <a:buFontTx/>
              <a:buNone/>
              <a:tabLst/>
              <a:defRPr/>
            </a:pPr>
            <a:r>
              <a:rPr kumimoji="0" lang="en-US" sz="1718"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Reduz o risco de falhas no sistema final.</a:t>
            </a:r>
            <a:endParaRPr kumimoji="0" lang="en-US" sz="171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Shape 16"/>
          <p:cNvSpPr/>
          <p:nvPr/>
        </p:nvSpPr>
        <p:spPr>
          <a:xfrm>
            <a:off x="7424261" y="6634162"/>
            <a:ext cx="490776" cy="490776"/>
          </a:xfrm>
          <a:prstGeom prst="roundRect">
            <a:avLst>
              <a:gd name="adj" fmla="val 18668"/>
            </a:avLst>
          </a:prstGeom>
          <a:solidFill>
            <a:srgbClr val="DDEEE6"/>
          </a:solidFill>
          <a:ln w="7620">
            <a:solidFill>
              <a:srgbClr val="C3D4CC"/>
            </a:solidFill>
            <a:prstDash val="solid"/>
          </a:ln>
        </p:spPr>
      </p:sp>
      <p:sp>
        <p:nvSpPr>
          <p:cNvPr id="20" name="Text 17"/>
          <p:cNvSpPr/>
          <p:nvPr/>
        </p:nvSpPr>
        <p:spPr>
          <a:xfrm>
            <a:off x="7553325" y="6715958"/>
            <a:ext cx="232648" cy="327184"/>
          </a:xfrm>
          <a:prstGeom prst="rect">
            <a:avLst/>
          </a:prstGeom>
          <a:noFill/>
          <a:ln/>
        </p:spPr>
        <p:txBody>
          <a:bodyPr wrap="none" rtlCol="0" anchor="t"/>
          <a:lstStyle/>
          <a:p>
            <a:pPr marL="0" marR="0" lvl="0" indent="0" algn="ctr" defTabSz="914400" rtl="0" eaLnBrk="1" fontAlgn="auto" latinLnBrk="0" hangingPunct="1">
              <a:lnSpc>
                <a:spcPts val="2576"/>
              </a:lnSpc>
              <a:spcBef>
                <a:spcPts val="0"/>
              </a:spcBef>
              <a:spcAft>
                <a:spcPts val="0"/>
              </a:spcAft>
              <a:buClrTx/>
              <a:buSzTx/>
              <a:buFontTx/>
              <a:buNone/>
              <a:tabLst/>
              <a:defRPr/>
            </a:pPr>
            <a:r>
              <a:rPr kumimoji="0" lang="en-US" sz="257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4</a:t>
            </a:r>
            <a:endParaRPr kumimoji="0" lang="en-US" sz="257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 18"/>
          <p:cNvSpPr/>
          <p:nvPr/>
        </p:nvSpPr>
        <p:spPr>
          <a:xfrm>
            <a:off x="8133159" y="6634162"/>
            <a:ext cx="2726769" cy="340757"/>
          </a:xfrm>
          <a:prstGeom prst="rect">
            <a:avLst/>
          </a:prstGeom>
          <a:noFill/>
          <a:ln/>
        </p:spPr>
        <p:txBody>
          <a:bodyPr wrap="none" rtlCol="0" anchor="t"/>
          <a:lstStyle/>
          <a:p>
            <a:pPr marL="0" marR="0" lvl="0" indent="0" algn="l" defTabSz="914400" rtl="0" eaLnBrk="1" fontAlgn="auto" latinLnBrk="0" hangingPunct="1">
              <a:lnSpc>
                <a:spcPts val="2684"/>
              </a:lnSpc>
              <a:spcBef>
                <a:spcPts val="0"/>
              </a:spcBef>
              <a:spcAft>
                <a:spcPts val="0"/>
              </a:spcAft>
              <a:buClrTx/>
              <a:buSzTx/>
              <a:buFontTx/>
              <a:buNone/>
              <a:tabLst/>
              <a:defRPr/>
            </a:pPr>
            <a:r>
              <a:rPr kumimoji="0" lang="en-US" sz="2147"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Eficiência</a:t>
            </a:r>
            <a:endParaRPr kumimoji="0" lang="en-US" sz="214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 19"/>
          <p:cNvSpPr/>
          <p:nvPr/>
        </p:nvSpPr>
        <p:spPr>
          <a:xfrm>
            <a:off x="8133159" y="7105769"/>
            <a:ext cx="5733812" cy="348972"/>
          </a:xfrm>
          <a:prstGeom prst="rect">
            <a:avLst/>
          </a:prstGeom>
          <a:noFill/>
          <a:ln/>
        </p:spPr>
        <p:txBody>
          <a:bodyPr wrap="none" rtlCol="0" anchor="t"/>
          <a:lstStyle/>
          <a:p>
            <a:pPr marL="0" marR="0" lvl="0" indent="0" algn="l" defTabSz="914400" rtl="0" eaLnBrk="1" fontAlgn="auto" latinLnBrk="0" hangingPunct="1">
              <a:lnSpc>
                <a:spcPts val="2748"/>
              </a:lnSpc>
              <a:spcBef>
                <a:spcPts val="0"/>
              </a:spcBef>
              <a:spcAft>
                <a:spcPts val="0"/>
              </a:spcAft>
              <a:buClrTx/>
              <a:buSzTx/>
              <a:buFontTx/>
              <a:buNone/>
              <a:tabLst/>
              <a:defRPr/>
            </a:pPr>
            <a:r>
              <a:rPr kumimoji="0" lang="en-US" sz="1718"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Acelera o processo de desenvolvimento e diminui custos.</a:t>
            </a:r>
            <a:endParaRPr kumimoji="0" lang="en-US" sz="171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79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529280"/>
          </a:xfrm>
          <a:prstGeom prst="rect">
            <a:avLst/>
          </a:prstGeom>
          <a:solidFill>
            <a:srgbClr val="FFFDE6"/>
          </a:solidFill>
          <a:ln/>
        </p:spPr>
      </p:sp>
      <p:sp>
        <p:nvSpPr>
          <p:cNvPr id="4" name="Text 2"/>
          <p:cNvSpPr/>
          <p:nvPr/>
        </p:nvSpPr>
        <p:spPr>
          <a:xfrm>
            <a:off x="741045" y="582216"/>
            <a:ext cx="9308783" cy="661630"/>
          </a:xfrm>
          <a:prstGeom prst="rect">
            <a:avLst/>
          </a:prstGeom>
          <a:noFill/>
          <a:ln/>
        </p:spPr>
        <p:txBody>
          <a:bodyPr wrap="none" rtlCol="0" anchor="t"/>
          <a:lstStyle/>
          <a:p>
            <a:pPr marL="0" marR="0" lvl="0" indent="0" algn="ctr" defTabSz="914400" rtl="0" eaLnBrk="1" fontAlgn="auto" latinLnBrk="0" hangingPunct="1">
              <a:lnSpc>
                <a:spcPts val="5210"/>
              </a:lnSpc>
              <a:spcBef>
                <a:spcPts val="0"/>
              </a:spcBef>
              <a:spcAft>
                <a:spcPts val="0"/>
              </a:spcAft>
              <a:buClrTx/>
              <a:buSzTx/>
              <a:buFontTx/>
              <a:buNone/>
              <a:tabLst/>
              <a:defRPr/>
            </a:pPr>
            <a:r>
              <a:rPr kumimoji="0" lang="en-US" sz="4168"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O que são Testes de Regressão?</a:t>
            </a:r>
            <a:endParaRPr kumimoji="0" lang="en-US" sz="416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p:cNvSpPr/>
          <p:nvPr/>
        </p:nvSpPr>
        <p:spPr>
          <a:xfrm>
            <a:off x="741045" y="1667232"/>
            <a:ext cx="13148310" cy="677228"/>
          </a:xfrm>
          <a:prstGeom prst="rect">
            <a:avLst/>
          </a:prstGeom>
          <a:noFill/>
          <a:ln/>
        </p:spPr>
        <p:txBody>
          <a:bodyPr wrap="square" rtlCol="0" anchor="t"/>
          <a:lstStyle/>
          <a:p>
            <a:pPr marL="0" marR="0" lvl="0" indent="0" algn="l" defTabSz="914400" rtl="0" eaLnBrk="1" fontAlgn="auto" latinLnBrk="0" hangingPunct="1">
              <a:lnSpc>
                <a:spcPts val="2667"/>
              </a:lnSpc>
              <a:spcBef>
                <a:spcPts val="0"/>
              </a:spcBef>
              <a:spcAft>
                <a:spcPts val="0"/>
              </a:spcAft>
              <a:buClrTx/>
              <a:buSzTx/>
              <a:buFontTx/>
              <a:buNone/>
              <a:tabLst/>
              <a:defRPr/>
            </a:pPr>
            <a:r>
              <a:rPr kumimoji="0" lang="en-US" sz="166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Testes de regressão garantem que novas alterações no código não quebram funcionalidades existentes. São essenciais para manter a qualidade do software ao longo do tempo.</a:t>
            </a:r>
            <a:endParaRPr kumimoji="0" lang="en-US" sz="166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age 0" descr="preencoded.png"/>
          <p:cNvPicPr>
            <a:picLocks noChangeAspect="1"/>
          </p:cNvPicPr>
          <p:nvPr/>
        </p:nvPicPr>
        <p:blipFill>
          <a:blip r:embed="rId3"/>
          <a:stretch>
            <a:fillRect/>
          </a:stretch>
        </p:blipFill>
        <p:spPr>
          <a:xfrm>
            <a:off x="741045" y="2582585"/>
            <a:ext cx="6415326" cy="3964900"/>
          </a:xfrm>
          <a:prstGeom prst="rect">
            <a:avLst/>
          </a:prstGeom>
        </p:spPr>
      </p:pic>
      <p:sp>
        <p:nvSpPr>
          <p:cNvPr id="7" name="Text 4"/>
          <p:cNvSpPr/>
          <p:nvPr/>
        </p:nvSpPr>
        <p:spPr>
          <a:xfrm>
            <a:off x="741045" y="6812042"/>
            <a:ext cx="4352806" cy="330756"/>
          </a:xfrm>
          <a:prstGeom prst="rect">
            <a:avLst/>
          </a:prstGeom>
          <a:noFill/>
          <a:ln/>
        </p:spPr>
        <p:txBody>
          <a:bodyPr wrap="none" rtlCol="0" anchor="t"/>
          <a:lstStyle/>
          <a:p>
            <a:pPr marL="0" marR="0" lvl="0" indent="0" algn="l" defTabSz="914400" rtl="0" eaLnBrk="1" fontAlgn="auto" latinLnBrk="0" hangingPunct="1">
              <a:lnSpc>
                <a:spcPts val="2605"/>
              </a:lnSpc>
              <a:spcBef>
                <a:spcPts val="0"/>
              </a:spcBef>
              <a:spcAft>
                <a:spcPts val="0"/>
              </a:spcAft>
              <a:buClrTx/>
              <a:buSzTx/>
              <a:buFontTx/>
              <a:buNone/>
              <a:tabLst/>
              <a:defRPr/>
            </a:pPr>
            <a:r>
              <a:rPr kumimoji="0" lang="en-US" sz="208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Regressão Completo</a:t>
            </a:r>
            <a:endParaRPr kumimoji="0" lang="en-US" sz="208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5"/>
          <p:cNvSpPr/>
          <p:nvPr/>
        </p:nvSpPr>
        <p:spPr>
          <a:xfrm>
            <a:off x="741045" y="7269718"/>
            <a:ext cx="6415326" cy="677228"/>
          </a:xfrm>
          <a:prstGeom prst="rect">
            <a:avLst/>
          </a:prstGeom>
          <a:noFill/>
          <a:ln/>
        </p:spPr>
        <p:txBody>
          <a:bodyPr wrap="square" rtlCol="0" anchor="t"/>
          <a:lstStyle/>
          <a:p>
            <a:pPr marL="0" marR="0" lvl="0" indent="0" algn="l" defTabSz="914400" rtl="0" eaLnBrk="1" fontAlgn="auto" latinLnBrk="0" hangingPunct="1">
              <a:lnSpc>
                <a:spcPts val="2667"/>
              </a:lnSpc>
              <a:spcBef>
                <a:spcPts val="0"/>
              </a:spcBef>
              <a:spcAft>
                <a:spcPts val="0"/>
              </a:spcAft>
              <a:buClrTx/>
              <a:buSzTx/>
              <a:buFontTx/>
              <a:buNone/>
              <a:tabLst/>
              <a:defRPr/>
            </a:pPr>
            <a:r>
              <a:rPr kumimoji="0" lang="en-US" sz="166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Executa todos os testes anteriores para verificar se a nova funcionalidade afetou as existentes.</a:t>
            </a:r>
            <a:endParaRPr kumimoji="0" lang="en-US" sz="166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Image 1" descr="preencoded.png"/>
          <p:cNvPicPr>
            <a:picLocks noChangeAspect="1"/>
          </p:cNvPicPr>
          <p:nvPr/>
        </p:nvPicPr>
        <p:blipFill>
          <a:blip r:embed="rId4"/>
          <a:stretch>
            <a:fillRect/>
          </a:stretch>
        </p:blipFill>
        <p:spPr>
          <a:xfrm>
            <a:off x="7473910" y="2582585"/>
            <a:ext cx="6415445" cy="3965019"/>
          </a:xfrm>
          <a:prstGeom prst="rect">
            <a:avLst/>
          </a:prstGeom>
        </p:spPr>
      </p:pic>
      <p:sp>
        <p:nvSpPr>
          <p:cNvPr id="10" name="Text 6"/>
          <p:cNvSpPr/>
          <p:nvPr/>
        </p:nvSpPr>
        <p:spPr>
          <a:xfrm>
            <a:off x="7473910" y="6812161"/>
            <a:ext cx="4038243" cy="330756"/>
          </a:xfrm>
          <a:prstGeom prst="rect">
            <a:avLst/>
          </a:prstGeom>
          <a:noFill/>
          <a:ln/>
        </p:spPr>
        <p:txBody>
          <a:bodyPr wrap="none" rtlCol="0" anchor="t"/>
          <a:lstStyle/>
          <a:p>
            <a:pPr marL="0" marR="0" lvl="0" indent="0" algn="l" defTabSz="914400" rtl="0" eaLnBrk="1" fontAlgn="auto" latinLnBrk="0" hangingPunct="1">
              <a:lnSpc>
                <a:spcPts val="2605"/>
              </a:lnSpc>
              <a:spcBef>
                <a:spcPts val="0"/>
              </a:spcBef>
              <a:spcAft>
                <a:spcPts val="0"/>
              </a:spcAft>
              <a:buClrTx/>
              <a:buSzTx/>
              <a:buFontTx/>
              <a:buNone/>
              <a:tabLst/>
              <a:defRPr/>
            </a:pPr>
            <a:r>
              <a:rPr kumimoji="0" lang="en-US" sz="208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Regressão Seletivo</a:t>
            </a:r>
            <a:endParaRPr kumimoji="0" lang="en-US" sz="208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7"/>
          <p:cNvSpPr/>
          <p:nvPr/>
        </p:nvSpPr>
        <p:spPr>
          <a:xfrm>
            <a:off x="7473910" y="7269837"/>
            <a:ext cx="6415445" cy="677228"/>
          </a:xfrm>
          <a:prstGeom prst="rect">
            <a:avLst/>
          </a:prstGeom>
          <a:noFill/>
          <a:ln/>
        </p:spPr>
        <p:txBody>
          <a:bodyPr wrap="square" rtlCol="0" anchor="t"/>
          <a:lstStyle/>
          <a:p>
            <a:pPr marL="0" marR="0" lvl="0" indent="0" algn="l" defTabSz="914400" rtl="0" eaLnBrk="1" fontAlgn="auto" latinLnBrk="0" hangingPunct="1">
              <a:lnSpc>
                <a:spcPts val="2667"/>
              </a:lnSpc>
              <a:spcBef>
                <a:spcPts val="0"/>
              </a:spcBef>
              <a:spcAft>
                <a:spcPts val="0"/>
              </a:spcAft>
              <a:buClrTx/>
              <a:buSzTx/>
              <a:buFontTx/>
              <a:buNone/>
              <a:tabLst/>
              <a:defRPr/>
            </a:pPr>
            <a:r>
              <a:rPr kumimoji="0" lang="en-US" sz="166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Foca em áreas do sistema que podem ser afetadas pelas novas mudanças.</a:t>
            </a:r>
            <a:endParaRPr kumimoji="0" lang="en-US" sz="16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764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67187" y="716875"/>
            <a:ext cx="7320677" cy="518636"/>
          </a:xfrm>
          <a:prstGeom prst="rect">
            <a:avLst/>
          </a:prstGeom>
          <a:noFill/>
          <a:ln/>
        </p:spPr>
        <p:txBody>
          <a:bodyPr wrap="none" rtlCol="0" anchor="t"/>
          <a:lstStyle/>
          <a:p>
            <a:pPr marL="0" marR="0" lvl="0" indent="0" algn="l" defTabSz="914400" rtl="0" eaLnBrk="1" fontAlgn="auto" latinLnBrk="0" hangingPunct="1">
              <a:lnSpc>
                <a:spcPts val="4084"/>
              </a:lnSpc>
              <a:spcBef>
                <a:spcPts val="0"/>
              </a:spcBef>
              <a:spcAft>
                <a:spcPts val="0"/>
              </a:spcAft>
              <a:buClrTx/>
              <a:buSzTx/>
              <a:buFontTx/>
              <a:buNone/>
              <a:tabLst/>
              <a:defRPr/>
            </a:pPr>
            <a:r>
              <a:rPr kumimoji="0" lang="en-US" sz="3267"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Etapas dos Testes de Regressão</a:t>
            </a:r>
            <a:endParaRPr kumimoji="0" lang="en-US" sz="32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6067187" y="1484352"/>
            <a:ext cx="7982426" cy="531019"/>
          </a:xfrm>
          <a:prstGeom prst="rect">
            <a:avLst/>
          </a:prstGeom>
          <a:noFill/>
          <a:ln/>
        </p:spPr>
        <p:txBody>
          <a:bodyPr wrap="square" rtlCol="0" anchor="t"/>
          <a:lstStyle/>
          <a:p>
            <a:pPr marL="0" marR="0" lvl="0" indent="0" algn="l" defTabSz="914400" rtl="0" eaLnBrk="1" fontAlgn="auto" latinLnBrk="0" hangingPunct="1">
              <a:lnSpc>
                <a:spcPts val="2091"/>
              </a:lnSpc>
              <a:spcBef>
                <a:spcPts val="0"/>
              </a:spcBef>
              <a:spcAft>
                <a:spcPts val="0"/>
              </a:spcAft>
              <a:buClrTx/>
              <a:buSzTx/>
              <a:buFontTx/>
              <a:buNone/>
              <a:tabLst/>
              <a:defRPr/>
            </a:pPr>
            <a:r>
              <a:rPr kumimoji="0" lang="en-US" sz="130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Testes de regressão são realizados em etapas específicas do ciclo de vida do software para garantir a qualidade contínua.</a:t>
            </a:r>
            <a:endParaRPr kumimoji="0" lang="en-US" sz="130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Image 1" descr="preencoded.png"/>
          <p:cNvPicPr>
            <a:picLocks noChangeAspect="1"/>
          </p:cNvPicPr>
          <p:nvPr/>
        </p:nvPicPr>
        <p:blipFill>
          <a:blip r:embed="rId4"/>
          <a:stretch>
            <a:fillRect/>
          </a:stretch>
        </p:blipFill>
        <p:spPr>
          <a:xfrm>
            <a:off x="6067187" y="2202061"/>
            <a:ext cx="829747" cy="1327666"/>
          </a:xfrm>
          <a:prstGeom prst="rect">
            <a:avLst/>
          </a:prstGeom>
        </p:spPr>
      </p:pic>
      <p:sp>
        <p:nvSpPr>
          <p:cNvPr id="8" name="Text 4"/>
          <p:cNvSpPr/>
          <p:nvPr/>
        </p:nvSpPr>
        <p:spPr>
          <a:xfrm>
            <a:off x="7145774" y="2367915"/>
            <a:ext cx="2074545" cy="259199"/>
          </a:xfrm>
          <a:prstGeom prst="rect">
            <a:avLst/>
          </a:prstGeom>
          <a:noFill/>
          <a:ln/>
        </p:spPr>
        <p:txBody>
          <a:bodyPr wrap="none" rtlCol="0" anchor="t"/>
          <a:lstStyle/>
          <a:p>
            <a:pPr marL="0" marR="0" lvl="0" indent="0" algn="l" defTabSz="914400" rtl="0" eaLnBrk="1" fontAlgn="auto" latinLnBrk="0" hangingPunct="1">
              <a:lnSpc>
                <a:spcPts val="2042"/>
              </a:lnSpc>
              <a:spcBef>
                <a:spcPts val="0"/>
              </a:spcBef>
              <a:spcAft>
                <a:spcPts val="0"/>
              </a:spcAft>
              <a:buClrTx/>
              <a:buSzTx/>
              <a:buFontTx/>
              <a:buNone/>
              <a:tabLst/>
              <a:defRPr/>
            </a:pPr>
            <a:r>
              <a:rPr kumimoji="0" lang="en-US" sz="163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Identificação</a:t>
            </a:r>
            <a:endParaRPr kumimoji="0" lang="en-US" sz="163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5"/>
          <p:cNvSpPr/>
          <p:nvPr/>
        </p:nvSpPr>
        <p:spPr>
          <a:xfrm>
            <a:off x="7145774" y="2726650"/>
            <a:ext cx="6903839" cy="265509"/>
          </a:xfrm>
          <a:prstGeom prst="rect">
            <a:avLst/>
          </a:prstGeom>
          <a:noFill/>
          <a:ln/>
        </p:spPr>
        <p:txBody>
          <a:bodyPr wrap="none" rtlCol="0" anchor="t"/>
          <a:lstStyle/>
          <a:p>
            <a:pPr marL="0" marR="0" lvl="0" indent="0" algn="l" defTabSz="914400" rtl="0" eaLnBrk="1" fontAlgn="auto" latinLnBrk="0" hangingPunct="1">
              <a:lnSpc>
                <a:spcPts val="2091"/>
              </a:lnSpc>
              <a:spcBef>
                <a:spcPts val="0"/>
              </a:spcBef>
              <a:spcAft>
                <a:spcPts val="0"/>
              </a:spcAft>
              <a:buClrTx/>
              <a:buSzTx/>
              <a:buFontTx/>
              <a:buNone/>
              <a:tabLst/>
              <a:defRPr/>
            </a:pPr>
            <a:r>
              <a:rPr kumimoji="0" lang="en-US" sz="130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Define as áreas a serem testadas e o escopo da regressão.</a:t>
            </a:r>
            <a:endParaRPr kumimoji="0" lang="en-US" sz="130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age 2" descr="preencoded.png"/>
          <p:cNvPicPr>
            <a:picLocks noChangeAspect="1"/>
          </p:cNvPicPr>
          <p:nvPr/>
        </p:nvPicPr>
        <p:blipFill>
          <a:blip r:embed="rId5"/>
          <a:stretch>
            <a:fillRect/>
          </a:stretch>
        </p:blipFill>
        <p:spPr>
          <a:xfrm>
            <a:off x="6067187" y="3529727"/>
            <a:ext cx="829747" cy="1327666"/>
          </a:xfrm>
          <a:prstGeom prst="rect">
            <a:avLst/>
          </a:prstGeom>
        </p:spPr>
      </p:pic>
      <p:sp>
        <p:nvSpPr>
          <p:cNvPr id="11" name="Text 6"/>
          <p:cNvSpPr/>
          <p:nvPr/>
        </p:nvSpPr>
        <p:spPr>
          <a:xfrm>
            <a:off x="7145774" y="3695581"/>
            <a:ext cx="2074545" cy="259199"/>
          </a:xfrm>
          <a:prstGeom prst="rect">
            <a:avLst/>
          </a:prstGeom>
          <a:noFill/>
          <a:ln/>
        </p:spPr>
        <p:txBody>
          <a:bodyPr wrap="none" rtlCol="0" anchor="t"/>
          <a:lstStyle/>
          <a:p>
            <a:pPr marL="0" marR="0" lvl="0" indent="0" algn="l" defTabSz="914400" rtl="0" eaLnBrk="1" fontAlgn="auto" latinLnBrk="0" hangingPunct="1">
              <a:lnSpc>
                <a:spcPts val="2042"/>
              </a:lnSpc>
              <a:spcBef>
                <a:spcPts val="0"/>
              </a:spcBef>
              <a:spcAft>
                <a:spcPts val="0"/>
              </a:spcAft>
              <a:buClrTx/>
              <a:buSzTx/>
              <a:buFontTx/>
              <a:buNone/>
              <a:tabLst/>
              <a:defRPr/>
            </a:pPr>
            <a:r>
              <a:rPr kumimoji="0" lang="en-US" sz="163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Seleção</a:t>
            </a:r>
            <a:endParaRPr kumimoji="0" lang="en-US" sz="163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7"/>
          <p:cNvSpPr/>
          <p:nvPr/>
        </p:nvSpPr>
        <p:spPr>
          <a:xfrm>
            <a:off x="7145774" y="4054316"/>
            <a:ext cx="6903839" cy="265509"/>
          </a:xfrm>
          <a:prstGeom prst="rect">
            <a:avLst/>
          </a:prstGeom>
          <a:noFill/>
          <a:ln/>
        </p:spPr>
        <p:txBody>
          <a:bodyPr wrap="none" rtlCol="0" anchor="t"/>
          <a:lstStyle/>
          <a:p>
            <a:pPr marL="0" marR="0" lvl="0" indent="0" algn="l" defTabSz="914400" rtl="0" eaLnBrk="1" fontAlgn="auto" latinLnBrk="0" hangingPunct="1">
              <a:lnSpc>
                <a:spcPts val="2091"/>
              </a:lnSpc>
              <a:spcBef>
                <a:spcPts val="0"/>
              </a:spcBef>
              <a:spcAft>
                <a:spcPts val="0"/>
              </a:spcAft>
              <a:buClrTx/>
              <a:buSzTx/>
              <a:buFontTx/>
              <a:buNone/>
              <a:tabLst/>
              <a:defRPr/>
            </a:pPr>
            <a:r>
              <a:rPr kumimoji="0" lang="en-US" sz="130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Escolhe os casos de teste relevantes para a área modificada.</a:t>
            </a:r>
            <a:endParaRPr kumimoji="0" lang="en-US" sz="130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Image 3" descr="preencoded.png"/>
          <p:cNvPicPr>
            <a:picLocks noChangeAspect="1"/>
          </p:cNvPicPr>
          <p:nvPr/>
        </p:nvPicPr>
        <p:blipFill>
          <a:blip r:embed="rId6"/>
          <a:stretch>
            <a:fillRect/>
          </a:stretch>
        </p:blipFill>
        <p:spPr>
          <a:xfrm>
            <a:off x="6067187" y="4857393"/>
            <a:ext cx="829747" cy="1327666"/>
          </a:xfrm>
          <a:prstGeom prst="rect">
            <a:avLst/>
          </a:prstGeom>
        </p:spPr>
      </p:pic>
      <p:sp>
        <p:nvSpPr>
          <p:cNvPr id="14" name="Text 8"/>
          <p:cNvSpPr/>
          <p:nvPr/>
        </p:nvSpPr>
        <p:spPr>
          <a:xfrm>
            <a:off x="7145774" y="5023247"/>
            <a:ext cx="2074545" cy="259199"/>
          </a:xfrm>
          <a:prstGeom prst="rect">
            <a:avLst/>
          </a:prstGeom>
          <a:noFill/>
          <a:ln/>
        </p:spPr>
        <p:txBody>
          <a:bodyPr wrap="none" rtlCol="0" anchor="t"/>
          <a:lstStyle/>
          <a:p>
            <a:pPr marL="0" marR="0" lvl="0" indent="0" algn="l" defTabSz="914400" rtl="0" eaLnBrk="1" fontAlgn="auto" latinLnBrk="0" hangingPunct="1">
              <a:lnSpc>
                <a:spcPts val="2042"/>
              </a:lnSpc>
              <a:spcBef>
                <a:spcPts val="0"/>
              </a:spcBef>
              <a:spcAft>
                <a:spcPts val="0"/>
              </a:spcAft>
              <a:buClrTx/>
              <a:buSzTx/>
              <a:buFontTx/>
              <a:buNone/>
              <a:tabLst/>
              <a:defRPr/>
            </a:pPr>
            <a:r>
              <a:rPr kumimoji="0" lang="en-US" sz="163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Execução</a:t>
            </a:r>
            <a:endParaRPr kumimoji="0" lang="en-US" sz="163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9"/>
          <p:cNvSpPr/>
          <p:nvPr/>
        </p:nvSpPr>
        <p:spPr>
          <a:xfrm>
            <a:off x="7145774" y="5381982"/>
            <a:ext cx="6903839" cy="265509"/>
          </a:xfrm>
          <a:prstGeom prst="rect">
            <a:avLst/>
          </a:prstGeom>
          <a:noFill/>
          <a:ln/>
        </p:spPr>
        <p:txBody>
          <a:bodyPr wrap="none" rtlCol="0" anchor="t"/>
          <a:lstStyle/>
          <a:p>
            <a:pPr marL="0" marR="0" lvl="0" indent="0" algn="l" defTabSz="914400" rtl="0" eaLnBrk="1" fontAlgn="auto" latinLnBrk="0" hangingPunct="1">
              <a:lnSpc>
                <a:spcPts val="2091"/>
              </a:lnSpc>
              <a:spcBef>
                <a:spcPts val="0"/>
              </a:spcBef>
              <a:spcAft>
                <a:spcPts val="0"/>
              </a:spcAft>
              <a:buClrTx/>
              <a:buSzTx/>
              <a:buFontTx/>
              <a:buNone/>
              <a:tabLst/>
              <a:defRPr/>
            </a:pPr>
            <a:r>
              <a:rPr kumimoji="0" lang="en-US" sz="130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Executa os casos de teste e registra os resultados.</a:t>
            </a:r>
            <a:endParaRPr kumimoji="0" lang="en-US" sz="130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Image 4" descr="preencoded.png"/>
          <p:cNvPicPr>
            <a:picLocks noChangeAspect="1"/>
          </p:cNvPicPr>
          <p:nvPr/>
        </p:nvPicPr>
        <p:blipFill>
          <a:blip r:embed="rId7"/>
          <a:stretch>
            <a:fillRect/>
          </a:stretch>
        </p:blipFill>
        <p:spPr>
          <a:xfrm>
            <a:off x="6067187" y="6185059"/>
            <a:ext cx="829747" cy="1327666"/>
          </a:xfrm>
          <a:prstGeom prst="rect">
            <a:avLst/>
          </a:prstGeom>
        </p:spPr>
      </p:pic>
      <p:sp>
        <p:nvSpPr>
          <p:cNvPr id="17" name="Text 10"/>
          <p:cNvSpPr/>
          <p:nvPr/>
        </p:nvSpPr>
        <p:spPr>
          <a:xfrm>
            <a:off x="7145774" y="6350913"/>
            <a:ext cx="2074545" cy="259199"/>
          </a:xfrm>
          <a:prstGeom prst="rect">
            <a:avLst/>
          </a:prstGeom>
          <a:noFill/>
          <a:ln/>
        </p:spPr>
        <p:txBody>
          <a:bodyPr wrap="none" rtlCol="0" anchor="t"/>
          <a:lstStyle/>
          <a:p>
            <a:pPr marL="0" marR="0" lvl="0" indent="0" algn="l" defTabSz="914400" rtl="0" eaLnBrk="1" fontAlgn="auto" latinLnBrk="0" hangingPunct="1">
              <a:lnSpc>
                <a:spcPts val="2042"/>
              </a:lnSpc>
              <a:spcBef>
                <a:spcPts val="0"/>
              </a:spcBef>
              <a:spcAft>
                <a:spcPts val="0"/>
              </a:spcAft>
              <a:buClrTx/>
              <a:buSzTx/>
              <a:buFontTx/>
              <a:buNone/>
              <a:tabLst/>
              <a:defRPr/>
            </a:pPr>
            <a:r>
              <a:rPr kumimoji="0" lang="en-US" sz="1634"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Análise</a:t>
            </a:r>
            <a:endParaRPr kumimoji="0" lang="en-US" sz="163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1"/>
          <p:cNvSpPr/>
          <p:nvPr/>
        </p:nvSpPr>
        <p:spPr>
          <a:xfrm>
            <a:off x="7145774" y="6709648"/>
            <a:ext cx="6903839" cy="265509"/>
          </a:xfrm>
          <a:prstGeom prst="rect">
            <a:avLst/>
          </a:prstGeom>
          <a:noFill/>
          <a:ln/>
        </p:spPr>
        <p:txBody>
          <a:bodyPr wrap="none" rtlCol="0" anchor="t"/>
          <a:lstStyle/>
          <a:p>
            <a:pPr marL="0" marR="0" lvl="0" indent="0" algn="l" defTabSz="914400" rtl="0" eaLnBrk="1" fontAlgn="auto" latinLnBrk="0" hangingPunct="1">
              <a:lnSpc>
                <a:spcPts val="2091"/>
              </a:lnSpc>
              <a:spcBef>
                <a:spcPts val="0"/>
              </a:spcBef>
              <a:spcAft>
                <a:spcPts val="0"/>
              </a:spcAft>
              <a:buClrTx/>
              <a:buSzTx/>
              <a:buFontTx/>
              <a:buNone/>
              <a:tabLst/>
              <a:defRPr/>
            </a:pPr>
            <a:r>
              <a:rPr kumimoji="0" lang="en-US" sz="1307"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Analisa os resultados, identifica defeitos e gera relatórios.</a:t>
            </a:r>
            <a:endParaRPr kumimoji="0" lang="en-US" sz="1307"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645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793790" y="1997035"/>
            <a:ext cx="11030545" cy="708779"/>
          </a:xfrm>
          <a:prstGeom prst="rect">
            <a:avLst/>
          </a:prstGeom>
          <a:noFill/>
          <a:ln/>
        </p:spPr>
        <p:txBody>
          <a:bodyPr wrap="none" rtlCol="0" anchor="t"/>
          <a:lstStyle/>
          <a:p>
            <a:pPr marL="0" marR="0" lvl="0" indent="0" algn="ctr" defTabSz="914400" rtl="0" eaLnBrk="1" fontAlgn="auto" latinLnBrk="0" hangingPunct="1">
              <a:lnSpc>
                <a:spcPts val="5581"/>
              </a:lnSpc>
              <a:spcBef>
                <a:spcPts val="0"/>
              </a:spcBef>
              <a:spcAft>
                <a:spcPts val="0"/>
              </a:spcAft>
              <a:buClrTx/>
              <a:buSzTx/>
              <a:buFontTx/>
              <a:buNone/>
              <a:tabLst/>
              <a:defRPr/>
            </a:pPr>
            <a:r>
              <a:rPr kumimoji="0" lang="en-US" sz="4465"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Benefícios dos Testes de Regressão</a:t>
            </a:r>
            <a:endParaRPr kumimoji="0" lang="en-US" sz="44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p:cNvSpPr/>
          <p:nvPr/>
        </p:nvSpPr>
        <p:spPr>
          <a:xfrm>
            <a:off x="793790" y="3159443"/>
            <a:ext cx="13042821" cy="362903"/>
          </a:xfrm>
          <a:prstGeom prst="rect">
            <a:avLst/>
          </a:prstGeom>
          <a:noFill/>
          <a:ln/>
        </p:spPr>
        <p:txBody>
          <a:bodyPr wrap="non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Testes de regressão são essenciais para garantir a qualidade do software e reduzir o risco de falhas.</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4"/>
          <p:cNvSpPr/>
          <p:nvPr/>
        </p:nvSpPr>
        <p:spPr>
          <a:xfrm>
            <a:off x="793790" y="4004310"/>
            <a:ext cx="3978116" cy="708660"/>
          </a:xfrm>
          <a:prstGeom prst="rect">
            <a:avLst/>
          </a:prstGeom>
          <a:noFill/>
          <a:ln/>
        </p:spPr>
        <p:txBody>
          <a:bodyPr wrap="square" rtlCol="0" anchor="t"/>
          <a:lstStyle/>
          <a:p>
            <a:pPr marL="0" marR="0" lvl="0" indent="0" algn="l" defTabSz="914400" rtl="0" eaLnBrk="1" fontAlgn="auto" latinLnBrk="0" hangingPunct="1">
              <a:lnSpc>
                <a:spcPts val="2791"/>
              </a:lnSpc>
              <a:spcBef>
                <a:spcPts val="0"/>
              </a:spcBef>
              <a:spcAft>
                <a:spcPts val="0"/>
              </a:spcAft>
              <a:buClrTx/>
              <a:buSzTx/>
              <a:buFontTx/>
              <a:buNone/>
              <a:tabLst/>
              <a:defRPr/>
            </a:pPr>
            <a:r>
              <a:rPr kumimoji="0" lang="en-US" sz="223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Manutenção da Qualidade</a:t>
            </a:r>
            <a:endParaRPr kumimoji="0" lang="en-US" sz="223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5"/>
          <p:cNvSpPr/>
          <p:nvPr/>
        </p:nvSpPr>
        <p:spPr>
          <a:xfrm>
            <a:off x="793790" y="4939784"/>
            <a:ext cx="3978116" cy="1088708"/>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Garante que as funcionalidades existentes continuem funcionando corretamente.</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6"/>
          <p:cNvSpPr/>
          <p:nvPr/>
        </p:nvSpPr>
        <p:spPr>
          <a:xfrm>
            <a:off x="5332928" y="4004310"/>
            <a:ext cx="3025021" cy="354330"/>
          </a:xfrm>
          <a:prstGeom prst="rect">
            <a:avLst/>
          </a:prstGeom>
          <a:noFill/>
          <a:ln/>
        </p:spPr>
        <p:txBody>
          <a:bodyPr wrap="none" rtlCol="0" anchor="t"/>
          <a:lstStyle/>
          <a:p>
            <a:pPr marL="0" marR="0" lvl="0" indent="0" algn="l" defTabSz="914400" rtl="0" eaLnBrk="1" fontAlgn="auto" latinLnBrk="0" hangingPunct="1">
              <a:lnSpc>
                <a:spcPts val="2791"/>
              </a:lnSpc>
              <a:spcBef>
                <a:spcPts val="0"/>
              </a:spcBef>
              <a:spcAft>
                <a:spcPts val="0"/>
              </a:spcAft>
              <a:buClrTx/>
              <a:buSzTx/>
              <a:buFontTx/>
              <a:buNone/>
              <a:tabLst/>
              <a:defRPr/>
            </a:pPr>
            <a:r>
              <a:rPr kumimoji="0" lang="en-US" sz="223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Prevenção de Erros</a:t>
            </a:r>
            <a:endParaRPr kumimoji="0" lang="en-US" sz="223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7"/>
          <p:cNvSpPr/>
          <p:nvPr/>
        </p:nvSpPr>
        <p:spPr>
          <a:xfrm>
            <a:off x="5332928" y="4585454"/>
            <a:ext cx="3978116" cy="72580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Detecta problemas introduzidos por novas alterações no código.</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8"/>
          <p:cNvSpPr/>
          <p:nvPr/>
        </p:nvSpPr>
        <p:spPr>
          <a:xfrm>
            <a:off x="9872067" y="4004310"/>
            <a:ext cx="3650456" cy="354330"/>
          </a:xfrm>
          <a:prstGeom prst="rect">
            <a:avLst/>
          </a:prstGeom>
          <a:noFill/>
          <a:ln/>
        </p:spPr>
        <p:txBody>
          <a:bodyPr wrap="none" rtlCol="0" anchor="t"/>
          <a:lstStyle/>
          <a:p>
            <a:pPr marL="0" marR="0" lvl="0" indent="0" algn="l" defTabSz="914400" rtl="0" eaLnBrk="1" fontAlgn="auto" latinLnBrk="0" hangingPunct="1">
              <a:lnSpc>
                <a:spcPts val="2791"/>
              </a:lnSpc>
              <a:spcBef>
                <a:spcPts val="0"/>
              </a:spcBef>
              <a:spcAft>
                <a:spcPts val="0"/>
              </a:spcAft>
              <a:buClrTx/>
              <a:buSzTx/>
              <a:buFontTx/>
              <a:buNone/>
              <a:tabLst/>
              <a:defRPr/>
            </a:pPr>
            <a:r>
              <a:rPr kumimoji="0" lang="en-US" sz="223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Aumento da Confiança</a:t>
            </a:r>
            <a:endParaRPr kumimoji="0" lang="en-US" sz="223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9"/>
          <p:cNvSpPr/>
          <p:nvPr/>
        </p:nvSpPr>
        <p:spPr>
          <a:xfrm>
            <a:off x="9872067" y="4585454"/>
            <a:ext cx="3978116" cy="72580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Confiança para liberar novas versões do software com segurança.</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59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3341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14630400" cy="2566749"/>
          </a:xfrm>
          <a:prstGeom prst="rect">
            <a:avLst/>
          </a:prstGeom>
        </p:spPr>
      </p:pic>
      <p:sp>
        <p:nvSpPr>
          <p:cNvPr id="5" name="Text 2"/>
          <p:cNvSpPr/>
          <p:nvPr/>
        </p:nvSpPr>
        <p:spPr>
          <a:xfrm>
            <a:off x="718661" y="3131344"/>
            <a:ext cx="10243066" cy="641747"/>
          </a:xfrm>
          <a:prstGeom prst="rect">
            <a:avLst/>
          </a:prstGeom>
          <a:noFill/>
          <a:ln/>
        </p:spPr>
        <p:txBody>
          <a:bodyPr wrap="none" rtlCol="0" anchor="t"/>
          <a:lstStyle/>
          <a:p>
            <a:pPr marL="0" indent="0" algn="ctr">
              <a:lnSpc>
                <a:spcPts val="5053"/>
              </a:lnSpc>
              <a:buNone/>
            </a:pPr>
            <a:r>
              <a:rPr lang="en-US" sz="4042" b="1">
                <a:solidFill>
                  <a:srgbClr val="233939"/>
                </a:solidFill>
                <a:latin typeface="Syne" pitchFamily="34" charset="0"/>
                <a:ea typeface="Syne" pitchFamily="34" charset="-122"/>
                <a:cs typeface="Syne" pitchFamily="34" charset="-120"/>
              </a:rPr>
              <a:t>Definição de Qualidade de Software</a:t>
            </a:r>
            <a:endParaRPr lang="en-US" sz="4042"/>
          </a:p>
        </p:txBody>
      </p:sp>
      <p:sp>
        <p:nvSpPr>
          <p:cNvPr id="6" name="Shape 3"/>
          <p:cNvSpPr/>
          <p:nvPr/>
        </p:nvSpPr>
        <p:spPr>
          <a:xfrm>
            <a:off x="718661" y="4080986"/>
            <a:ext cx="6493907" cy="1526977"/>
          </a:xfrm>
          <a:prstGeom prst="roundRect">
            <a:avLst>
              <a:gd name="adj" fmla="val 5648"/>
            </a:avLst>
          </a:prstGeom>
          <a:solidFill>
            <a:srgbClr val="DDEEE6"/>
          </a:solidFill>
          <a:ln w="7620">
            <a:solidFill>
              <a:srgbClr val="C3D4CC"/>
            </a:solidFill>
            <a:prstDash val="solid"/>
          </a:ln>
        </p:spPr>
      </p:sp>
      <p:sp>
        <p:nvSpPr>
          <p:cNvPr id="7" name="Text 4"/>
          <p:cNvSpPr/>
          <p:nvPr/>
        </p:nvSpPr>
        <p:spPr>
          <a:xfrm>
            <a:off x="931545" y="4293870"/>
            <a:ext cx="2566749" cy="320873"/>
          </a:xfrm>
          <a:prstGeom prst="rect">
            <a:avLst/>
          </a:prstGeom>
          <a:noFill/>
          <a:ln/>
        </p:spPr>
        <p:txBody>
          <a:bodyPr wrap="none" rtlCol="0" anchor="t"/>
          <a:lstStyle/>
          <a:p>
            <a:pPr marL="0" indent="0">
              <a:lnSpc>
                <a:spcPts val="2526"/>
              </a:lnSpc>
              <a:buNone/>
            </a:pPr>
            <a:r>
              <a:rPr lang="en-US" sz="2021" b="1">
                <a:solidFill>
                  <a:srgbClr val="3B4E4E"/>
                </a:solidFill>
                <a:latin typeface="Syne" pitchFamily="34" charset="0"/>
                <a:ea typeface="Syne" pitchFamily="34" charset="-122"/>
                <a:cs typeface="Syne" pitchFamily="34" charset="-120"/>
              </a:rPr>
              <a:t>Funcionalidade</a:t>
            </a:r>
            <a:endParaRPr lang="en-US" sz="2021"/>
          </a:p>
        </p:txBody>
      </p:sp>
      <p:sp>
        <p:nvSpPr>
          <p:cNvPr id="8" name="Text 5"/>
          <p:cNvSpPr/>
          <p:nvPr/>
        </p:nvSpPr>
        <p:spPr>
          <a:xfrm>
            <a:off x="931545" y="4737854"/>
            <a:ext cx="6068139" cy="657225"/>
          </a:xfrm>
          <a:prstGeom prst="rect">
            <a:avLst/>
          </a:prstGeom>
          <a:noFill/>
          <a:ln/>
        </p:spPr>
        <p:txBody>
          <a:bodyPr wrap="square" rtlCol="0" anchor="t"/>
          <a:lstStyle/>
          <a:p>
            <a:pPr marL="0" indent="0">
              <a:lnSpc>
                <a:spcPts val="2587"/>
              </a:lnSpc>
              <a:buNone/>
            </a:pPr>
            <a:r>
              <a:rPr lang="en-US" sz="1617">
                <a:solidFill>
                  <a:srgbClr val="3B4E4E"/>
                </a:solidFill>
                <a:latin typeface="Overpass" pitchFamily="34" charset="0"/>
                <a:ea typeface="Overpass" pitchFamily="34" charset="-122"/>
                <a:cs typeface="Overpass" pitchFamily="34" charset="-120"/>
              </a:rPr>
              <a:t>O software deve atender às necessidades do usuário e realizar as funções para as quais foi projetado.</a:t>
            </a:r>
            <a:endParaRPr lang="en-US" sz="1617"/>
          </a:p>
        </p:txBody>
      </p:sp>
      <p:sp>
        <p:nvSpPr>
          <p:cNvPr id="9" name="Shape 6"/>
          <p:cNvSpPr/>
          <p:nvPr/>
        </p:nvSpPr>
        <p:spPr>
          <a:xfrm>
            <a:off x="7417832" y="4080986"/>
            <a:ext cx="6493907" cy="1526977"/>
          </a:xfrm>
          <a:prstGeom prst="roundRect">
            <a:avLst>
              <a:gd name="adj" fmla="val 5648"/>
            </a:avLst>
          </a:prstGeom>
          <a:solidFill>
            <a:srgbClr val="DDEEE6"/>
          </a:solidFill>
          <a:ln w="7620">
            <a:solidFill>
              <a:srgbClr val="C3D4CC"/>
            </a:solidFill>
            <a:prstDash val="solid"/>
          </a:ln>
        </p:spPr>
      </p:sp>
      <p:sp>
        <p:nvSpPr>
          <p:cNvPr id="10" name="Text 7"/>
          <p:cNvSpPr/>
          <p:nvPr/>
        </p:nvSpPr>
        <p:spPr>
          <a:xfrm>
            <a:off x="7630716" y="4293870"/>
            <a:ext cx="2566749" cy="320873"/>
          </a:xfrm>
          <a:prstGeom prst="rect">
            <a:avLst/>
          </a:prstGeom>
          <a:noFill/>
          <a:ln/>
        </p:spPr>
        <p:txBody>
          <a:bodyPr wrap="none" rtlCol="0" anchor="t"/>
          <a:lstStyle/>
          <a:p>
            <a:pPr marL="0" indent="0">
              <a:lnSpc>
                <a:spcPts val="2526"/>
              </a:lnSpc>
              <a:buNone/>
            </a:pPr>
            <a:r>
              <a:rPr lang="en-US" sz="2021" b="1">
                <a:solidFill>
                  <a:srgbClr val="3B4E4E"/>
                </a:solidFill>
                <a:latin typeface="Syne" pitchFamily="34" charset="0"/>
                <a:ea typeface="Syne" pitchFamily="34" charset="-122"/>
                <a:cs typeface="Syne" pitchFamily="34" charset="-120"/>
              </a:rPr>
              <a:t>Confiabilidade</a:t>
            </a:r>
            <a:endParaRPr lang="en-US" sz="2021"/>
          </a:p>
        </p:txBody>
      </p:sp>
      <p:sp>
        <p:nvSpPr>
          <p:cNvPr id="11" name="Text 8"/>
          <p:cNvSpPr/>
          <p:nvPr/>
        </p:nvSpPr>
        <p:spPr>
          <a:xfrm>
            <a:off x="7630716" y="4737854"/>
            <a:ext cx="6068139" cy="657225"/>
          </a:xfrm>
          <a:prstGeom prst="rect">
            <a:avLst/>
          </a:prstGeom>
          <a:noFill/>
          <a:ln/>
        </p:spPr>
        <p:txBody>
          <a:bodyPr wrap="square" rtlCol="0" anchor="t"/>
          <a:lstStyle/>
          <a:p>
            <a:pPr marL="0" indent="0">
              <a:lnSpc>
                <a:spcPts val="2587"/>
              </a:lnSpc>
              <a:buNone/>
            </a:pPr>
            <a:r>
              <a:rPr lang="en-US" sz="1617">
                <a:solidFill>
                  <a:srgbClr val="3B4E4E"/>
                </a:solidFill>
                <a:latin typeface="Overpass" pitchFamily="34" charset="0"/>
                <a:ea typeface="Overpass" pitchFamily="34" charset="-122"/>
                <a:cs typeface="Overpass" pitchFamily="34" charset="-120"/>
              </a:rPr>
              <a:t>O software deve ser confiável e consistente, funcionando como esperado sem falhas ou erros.</a:t>
            </a:r>
            <a:endParaRPr lang="en-US" sz="1617"/>
          </a:p>
        </p:txBody>
      </p:sp>
      <p:sp>
        <p:nvSpPr>
          <p:cNvPr id="12" name="Shape 9"/>
          <p:cNvSpPr/>
          <p:nvPr/>
        </p:nvSpPr>
        <p:spPr>
          <a:xfrm>
            <a:off x="718661" y="5813227"/>
            <a:ext cx="6493907" cy="1855589"/>
          </a:xfrm>
          <a:prstGeom prst="roundRect">
            <a:avLst>
              <a:gd name="adj" fmla="val 4648"/>
            </a:avLst>
          </a:prstGeom>
          <a:solidFill>
            <a:srgbClr val="DDEEE6"/>
          </a:solidFill>
          <a:ln w="7620">
            <a:solidFill>
              <a:srgbClr val="C3D4CC"/>
            </a:solidFill>
            <a:prstDash val="solid"/>
          </a:ln>
        </p:spPr>
      </p:sp>
      <p:sp>
        <p:nvSpPr>
          <p:cNvPr id="13" name="Text 10"/>
          <p:cNvSpPr/>
          <p:nvPr/>
        </p:nvSpPr>
        <p:spPr>
          <a:xfrm>
            <a:off x="931545" y="6026110"/>
            <a:ext cx="2566749" cy="320873"/>
          </a:xfrm>
          <a:prstGeom prst="rect">
            <a:avLst/>
          </a:prstGeom>
          <a:noFill/>
          <a:ln/>
        </p:spPr>
        <p:txBody>
          <a:bodyPr wrap="none" rtlCol="0" anchor="t"/>
          <a:lstStyle/>
          <a:p>
            <a:pPr marL="0" indent="0">
              <a:lnSpc>
                <a:spcPts val="2526"/>
              </a:lnSpc>
              <a:buNone/>
            </a:pPr>
            <a:r>
              <a:rPr lang="en-US" sz="2021" b="1">
                <a:solidFill>
                  <a:srgbClr val="3B4E4E"/>
                </a:solidFill>
                <a:latin typeface="Syne" pitchFamily="34" charset="0"/>
                <a:ea typeface="Syne" pitchFamily="34" charset="-122"/>
                <a:cs typeface="Syne" pitchFamily="34" charset="-120"/>
              </a:rPr>
              <a:t>Usabilidade</a:t>
            </a:r>
            <a:endParaRPr lang="en-US" sz="2021"/>
          </a:p>
        </p:txBody>
      </p:sp>
      <p:sp>
        <p:nvSpPr>
          <p:cNvPr id="14" name="Text 11"/>
          <p:cNvSpPr/>
          <p:nvPr/>
        </p:nvSpPr>
        <p:spPr>
          <a:xfrm>
            <a:off x="931545" y="6470094"/>
            <a:ext cx="6068139" cy="657225"/>
          </a:xfrm>
          <a:prstGeom prst="rect">
            <a:avLst/>
          </a:prstGeom>
          <a:noFill/>
          <a:ln/>
        </p:spPr>
        <p:txBody>
          <a:bodyPr wrap="square" rtlCol="0" anchor="t"/>
          <a:lstStyle/>
          <a:p>
            <a:pPr marL="0" indent="0">
              <a:lnSpc>
                <a:spcPts val="2587"/>
              </a:lnSpc>
              <a:buNone/>
            </a:pPr>
            <a:r>
              <a:rPr lang="en-US" sz="1617">
                <a:solidFill>
                  <a:srgbClr val="3B4E4E"/>
                </a:solidFill>
                <a:latin typeface="Overpass" pitchFamily="34" charset="0"/>
                <a:ea typeface="Overpass" pitchFamily="34" charset="-122"/>
                <a:cs typeface="Overpass" pitchFamily="34" charset="-120"/>
              </a:rPr>
              <a:t>O software deve ser fácil de usar, aprender e entender, com uma interface amigável e intuitiva.</a:t>
            </a:r>
            <a:endParaRPr lang="en-US" sz="1617"/>
          </a:p>
        </p:txBody>
      </p:sp>
      <p:sp>
        <p:nvSpPr>
          <p:cNvPr id="15" name="Shape 12"/>
          <p:cNvSpPr/>
          <p:nvPr/>
        </p:nvSpPr>
        <p:spPr>
          <a:xfrm>
            <a:off x="7417832" y="5813227"/>
            <a:ext cx="6493907" cy="1855589"/>
          </a:xfrm>
          <a:prstGeom prst="roundRect">
            <a:avLst>
              <a:gd name="adj" fmla="val 4648"/>
            </a:avLst>
          </a:prstGeom>
          <a:solidFill>
            <a:srgbClr val="DDEEE6"/>
          </a:solidFill>
          <a:ln w="7620">
            <a:solidFill>
              <a:srgbClr val="C3D4CC"/>
            </a:solidFill>
            <a:prstDash val="solid"/>
          </a:ln>
        </p:spPr>
      </p:sp>
      <p:sp>
        <p:nvSpPr>
          <p:cNvPr id="16" name="Text 13"/>
          <p:cNvSpPr/>
          <p:nvPr/>
        </p:nvSpPr>
        <p:spPr>
          <a:xfrm>
            <a:off x="7630716" y="6026110"/>
            <a:ext cx="2566749" cy="320873"/>
          </a:xfrm>
          <a:prstGeom prst="rect">
            <a:avLst/>
          </a:prstGeom>
          <a:noFill/>
          <a:ln/>
        </p:spPr>
        <p:txBody>
          <a:bodyPr wrap="none" rtlCol="0" anchor="t"/>
          <a:lstStyle/>
          <a:p>
            <a:pPr marL="0" indent="0">
              <a:lnSpc>
                <a:spcPts val="2526"/>
              </a:lnSpc>
              <a:buNone/>
            </a:pPr>
            <a:r>
              <a:rPr lang="en-US" sz="2021" b="1">
                <a:solidFill>
                  <a:srgbClr val="3B4E4E"/>
                </a:solidFill>
                <a:latin typeface="Syne" pitchFamily="34" charset="0"/>
                <a:ea typeface="Syne" pitchFamily="34" charset="-122"/>
                <a:cs typeface="Syne" pitchFamily="34" charset="-120"/>
              </a:rPr>
              <a:t>Desempenho</a:t>
            </a:r>
            <a:endParaRPr lang="en-US" sz="2021"/>
          </a:p>
        </p:txBody>
      </p:sp>
      <p:sp>
        <p:nvSpPr>
          <p:cNvPr id="17" name="Text 14"/>
          <p:cNvSpPr/>
          <p:nvPr/>
        </p:nvSpPr>
        <p:spPr>
          <a:xfrm>
            <a:off x="7630716" y="6470094"/>
            <a:ext cx="6068139" cy="985837"/>
          </a:xfrm>
          <a:prstGeom prst="rect">
            <a:avLst/>
          </a:prstGeom>
          <a:noFill/>
          <a:ln/>
        </p:spPr>
        <p:txBody>
          <a:bodyPr wrap="square" rtlCol="0" anchor="t"/>
          <a:lstStyle/>
          <a:p>
            <a:pPr marL="0" indent="0">
              <a:lnSpc>
                <a:spcPts val="2587"/>
              </a:lnSpc>
              <a:buNone/>
            </a:pPr>
            <a:r>
              <a:rPr lang="en-US" sz="1617">
                <a:solidFill>
                  <a:srgbClr val="3B4E4E"/>
                </a:solidFill>
                <a:latin typeface="Overpass" pitchFamily="34" charset="0"/>
                <a:ea typeface="Overpass" pitchFamily="34" charset="-122"/>
                <a:cs typeface="Overpass" pitchFamily="34" charset="-120"/>
              </a:rPr>
              <a:t>O software deve ter um bom desempenho, respondendo rapidamente às solicitações do usuário e funcionando de forma eficiente.</a:t>
            </a:r>
            <a:endParaRPr lang="en-US" sz="1617"/>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34005"/>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14630400" cy="2655808"/>
          </a:xfrm>
          <a:prstGeom prst="rect">
            <a:avLst/>
          </a:prstGeom>
        </p:spPr>
      </p:pic>
      <p:sp>
        <p:nvSpPr>
          <p:cNvPr id="5" name="Text 2"/>
          <p:cNvSpPr/>
          <p:nvPr/>
        </p:nvSpPr>
        <p:spPr>
          <a:xfrm>
            <a:off x="743545" y="3240048"/>
            <a:ext cx="13143309" cy="1327785"/>
          </a:xfrm>
          <a:prstGeom prst="rect">
            <a:avLst/>
          </a:prstGeom>
          <a:noFill/>
          <a:ln/>
        </p:spPr>
        <p:txBody>
          <a:bodyPr wrap="square" rtlCol="0" anchor="t"/>
          <a:lstStyle/>
          <a:p>
            <a:pPr marL="0" marR="0" lvl="0" indent="0" algn="ctr" defTabSz="914400" rtl="0" eaLnBrk="1" fontAlgn="auto" latinLnBrk="0" hangingPunct="1">
              <a:lnSpc>
                <a:spcPts val="5228"/>
              </a:lnSpc>
              <a:spcBef>
                <a:spcPts val="0"/>
              </a:spcBef>
              <a:spcAft>
                <a:spcPts val="0"/>
              </a:spcAft>
              <a:buClrTx/>
              <a:buSzTx/>
              <a:buFontTx/>
              <a:buNone/>
              <a:tabLst/>
              <a:defRPr/>
            </a:pPr>
            <a:r>
              <a:rPr kumimoji="0" lang="en-US" sz="4182"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Diferenças entre Testes de Integração e Regressão</a:t>
            </a:r>
            <a:endParaRPr kumimoji="0" lang="en-US" sz="418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743545" y="4886444"/>
            <a:ext cx="13143309" cy="339804"/>
          </a:xfrm>
          <a:prstGeom prst="rect">
            <a:avLst/>
          </a:prstGeom>
          <a:noFill/>
          <a:ln/>
        </p:spPr>
        <p:txBody>
          <a:bodyPr wrap="non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Embora ambos sejam importantes, os testes de integração e regressão têm objetivos diferentes e abordagens distintas.</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p:cNvSpPr/>
          <p:nvPr/>
        </p:nvSpPr>
        <p:spPr>
          <a:xfrm>
            <a:off x="743545" y="5465207"/>
            <a:ext cx="13143309" cy="2184559"/>
          </a:xfrm>
          <a:prstGeom prst="roundRect">
            <a:avLst>
              <a:gd name="adj" fmla="val 4085"/>
            </a:avLst>
          </a:prstGeom>
          <a:noFill/>
          <a:ln w="7620">
            <a:solidFill>
              <a:srgbClr val="000000">
                <a:alpha val="8000"/>
              </a:srgbClr>
            </a:solidFill>
            <a:prstDash val="solid"/>
          </a:ln>
        </p:spPr>
      </p:sp>
      <p:sp>
        <p:nvSpPr>
          <p:cNvPr id="8" name="Shape 5"/>
          <p:cNvSpPr/>
          <p:nvPr/>
        </p:nvSpPr>
        <p:spPr>
          <a:xfrm>
            <a:off x="751165" y="5472827"/>
            <a:ext cx="13126641" cy="609838"/>
          </a:xfrm>
          <a:prstGeom prst="rect">
            <a:avLst/>
          </a:prstGeom>
          <a:solidFill>
            <a:srgbClr val="FFFFFF">
              <a:alpha val="4000"/>
            </a:srgbClr>
          </a:solidFill>
          <a:ln/>
        </p:spPr>
      </p:sp>
      <p:sp>
        <p:nvSpPr>
          <p:cNvPr id="9" name="Text 6"/>
          <p:cNvSpPr/>
          <p:nvPr/>
        </p:nvSpPr>
        <p:spPr>
          <a:xfrm>
            <a:off x="965002" y="5607844"/>
            <a:ext cx="3946446" cy="339804"/>
          </a:xfrm>
          <a:prstGeom prst="rect">
            <a:avLst/>
          </a:prstGeom>
          <a:noFill/>
          <a:ln/>
        </p:spPr>
        <p:txBody>
          <a:bodyPr wrap="non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Teste</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7"/>
          <p:cNvSpPr/>
          <p:nvPr/>
        </p:nvSpPr>
        <p:spPr>
          <a:xfrm>
            <a:off x="5343882" y="5607844"/>
            <a:ext cx="3942636" cy="339804"/>
          </a:xfrm>
          <a:prstGeom prst="rect">
            <a:avLst/>
          </a:prstGeom>
          <a:noFill/>
          <a:ln/>
        </p:spPr>
        <p:txBody>
          <a:bodyPr wrap="non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Objetivo</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8"/>
          <p:cNvSpPr/>
          <p:nvPr/>
        </p:nvSpPr>
        <p:spPr>
          <a:xfrm>
            <a:off x="9718953" y="5607844"/>
            <a:ext cx="3946446" cy="339804"/>
          </a:xfrm>
          <a:prstGeom prst="rect">
            <a:avLst/>
          </a:prstGeom>
          <a:noFill/>
          <a:ln/>
        </p:spPr>
        <p:txBody>
          <a:bodyPr wrap="non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Foco</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Shape 9"/>
          <p:cNvSpPr/>
          <p:nvPr/>
        </p:nvSpPr>
        <p:spPr>
          <a:xfrm>
            <a:off x="751165" y="6082665"/>
            <a:ext cx="13126641" cy="609838"/>
          </a:xfrm>
          <a:prstGeom prst="rect">
            <a:avLst/>
          </a:prstGeom>
          <a:solidFill>
            <a:srgbClr val="000000">
              <a:alpha val="4000"/>
            </a:srgbClr>
          </a:solidFill>
          <a:ln/>
        </p:spPr>
      </p:sp>
      <p:sp>
        <p:nvSpPr>
          <p:cNvPr id="13" name="Text 10"/>
          <p:cNvSpPr/>
          <p:nvPr/>
        </p:nvSpPr>
        <p:spPr>
          <a:xfrm>
            <a:off x="965002" y="6217682"/>
            <a:ext cx="3946446" cy="339804"/>
          </a:xfrm>
          <a:prstGeom prst="rect">
            <a:avLst/>
          </a:prstGeom>
          <a:noFill/>
          <a:ln/>
        </p:spPr>
        <p:txBody>
          <a:bodyPr wrap="non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Integração</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11"/>
          <p:cNvSpPr/>
          <p:nvPr/>
        </p:nvSpPr>
        <p:spPr>
          <a:xfrm>
            <a:off x="5343882" y="6217682"/>
            <a:ext cx="3942636" cy="339804"/>
          </a:xfrm>
          <a:prstGeom prst="rect">
            <a:avLst/>
          </a:prstGeom>
          <a:noFill/>
          <a:ln/>
        </p:spPr>
        <p:txBody>
          <a:bodyPr wrap="non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Verificar a interação entre módulos</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2"/>
          <p:cNvSpPr/>
          <p:nvPr/>
        </p:nvSpPr>
        <p:spPr>
          <a:xfrm>
            <a:off x="9718953" y="6217682"/>
            <a:ext cx="3946446" cy="339804"/>
          </a:xfrm>
          <a:prstGeom prst="rect">
            <a:avLst/>
          </a:prstGeom>
          <a:noFill/>
          <a:ln/>
        </p:spPr>
        <p:txBody>
          <a:bodyPr wrap="non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Funcionalidades novas e existentes</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hape 13"/>
          <p:cNvSpPr/>
          <p:nvPr/>
        </p:nvSpPr>
        <p:spPr>
          <a:xfrm>
            <a:off x="751165" y="6692503"/>
            <a:ext cx="13126641" cy="949642"/>
          </a:xfrm>
          <a:prstGeom prst="rect">
            <a:avLst/>
          </a:prstGeom>
          <a:solidFill>
            <a:srgbClr val="FFFFFF">
              <a:alpha val="4000"/>
            </a:srgbClr>
          </a:solidFill>
          <a:ln/>
        </p:spPr>
      </p:sp>
      <p:sp>
        <p:nvSpPr>
          <p:cNvPr id="17" name="Text 14"/>
          <p:cNvSpPr/>
          <p:nvPr/>
        </p:nvSpPr>
        <p:spPr>
          <a:xfrm>
            <a:off x="965002" y="6827520"/>
            <a:ext cx="3946446" cy="339804"/>
          </a:xfrm>
          <a:prstGeom prst="rect">
            <a:avLst/>
          </a:prstGeom>
          <a:noFill/>
          <a:ln/>
        </p:spPr>
        <p:txBody>
          <a:bodyPr wrap="non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Regressão</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5"/>
          <p:cNvSpPr/>
          <p:nvPr/>
        </p:nvSpPr>
        <p:spPr>
          <a:xfrm>
            <a:off x="5343882" y="6827520"/>
            <a:ext cx="3942636" cy="679609"/>
          </a:xfrm>
          <a:prstGeom prst="rect">
            <a:avLst/>
          </a:prstGeom>
          <a:noFill/>
          <a:ln/>
        </p:spPr>
        <p:txBody>
          <a:bodyPr wrap="squar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Garantir que as mudanças não quebram funcionalidades existentes</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 16"/>
          <p:cNvSpPr/>
          <p:nvPr/>
        </p:nvSpPr>
        <p:spPr>
          <a:xfrm>
            <a:off x="9718953" y="6827520"/>
            <a:ext cx="3946446" cy="339804"/>
          </a:xfrm>
          <a:prstGeom prst="rect">
            <a:avLst/>
          </a:prstGeom>
          <a:noFill/>
          <a:ln/>
        </p:spPr>
        <p:txBody>
          <a:bodyPr wrap="none" rtlCol="0" anchor="t"/>
          <a:lstStyle/>
          <a:p>
            <a:pPr marL="0" marR="0" lvl="0" indent="0" algn="l" defTabSz="914400" rtl="0" eaLnBrk="1" fontAlgn="auto" latinLnBrk="0" hangingPunct="1">
              <a:lnSpc>
                <a:spcPts val="2677"/>
              </a:lnSpc>
              <a:spcBef>
                <a:spcPts val="0"/>
              </a:spcBef>
              <a:spcAft>
                <a:spcPts val="0"/>
              </a:spcAft>
              <a:buClrTx/>
              <a:buSzTx/>
              <a:buFontTx/>
              <a:buNone/>
              <a:tabLst/>
              <a:defRPr/>
            </a:pPr>
            <a:r>
              <a:rPr kumimoji="0" lang="en-US" sz="167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Funcionalidades existentes</a:t>
            </a:r>
            <a:endParaRPr kumimoji="0" lang="en-US" sz="16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58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31957" y="942499"/>
            <a:ext cx="7852886" cy="1152763"/>
          </a:xfrm>
          <a:prstGeom prst="rect">
            <a:avLst/>
          </a:prstGeom>
          <a:noFill/>
          <a:ln/>
        </p:spPr>
        <p:txBody>
          <a:bodyPr wrap="square" rtlCol="0" anchor="t"/>
          <a:lstStyle/>
          <a:p>
            <a:pPr marL="0" marR="0" lvl="0" indent="0" algn="ctr" defTabSz="914400" rtl="0" eaLnBrk="1" fontAlgn="auto" latinLnBrk="0" hangingPunct="1">
              <a:lnSpc>
                <a:spcPts val="4539"/>
              </a:lnSpc>
              <a:spcBef>
                <a:spcPts val="0"/>
              </a:spcBef>
              <a:spcAft>
                <a:spcPts val="0"/>
              </a:spcAft>
              <a:buClrTx/>
              <a:buSzTx/>
              <a:buFontTx/>
              <a:buNone/>
              <a:tabLst/>
              <a:defRPr/>
            </a:pPr>
            <a:r>
              <a:rPr kumimoji="0" lang="en-US" sz="3631"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Melhores Práticas para a Implementação dos Testes</a:t>
            </a:r>
            <a:endParaRPr kumimoji="0" lang="en-US" sz="363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6131957" y="2371963"/>
            <a:ext cx="7852886" cy="590074"/>
          </a:xfrm>
          <a:prstGeom prst="rect">
            <a:avLst/>
          </a:prstGeom>
          <a:noFill/>
          <a:ln/>
        </p:spPr>
        <p:txBody>
          <a:bodyPr wrap="square" rtlCol="0" anchor="t"/>
          <a:lstStyle/>
          <a:p>
            <a:pPr marL="0" marR="0" lvl="0" indent="0" algn="l" defTabSz="914400" rtl="0" eaLnBrk="1" fontAlgn="auto" latinLnBrk="0" hangingPunct="1">
              <a:lnSpc>
                <a:spcPts val="2324"/>
              </a:lnSpc>
              <a:spcBef>
                <a:spcPts val="0"/>
              </a:spcBef>
              <a:spcAft>
                <a:spcPts val="0"/>
              </a:spcAft>
              <a:buClrTx/>
              <a:buSzTx/>
              <a:buFontTx/>
              <a:buNone/>
              <a:tabLst/>
              <a:defRPr/>
            </a:pPr>
            <a:r>
              <a:rPr kumimoji="0" lang="en-US" sz="145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Para obter o máximo benefício dos testes, siga estas práticas recomendadas para garantir a qualidade e a eficiência.</a:t>
            </a:r>
            <a:endParaRPr kumimoji="0" lang="en-US" sz="145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Image 1" descr="preencoded.png"/>
          <p:cNvPicPr>
            <a:picLocks noChangeAspect="1"/>
          </p:cNvPicPr>
          <p:nvPr/>
        </p:nvPicPr>
        <p:blipFill>
          <a:blip r:embed="rId4"/>
          <a:stretch>
            <a:fillRect/>
          </a:stretch>
        </p:blipFill>
        <p:spPr>
          <a:xfrm>
            <a:off x="6131957" y="3169563"/>
            <a:ext cx="461129" cy="461129"/>
          </a:xfrm>
          <a:prstGeom prst="rect">
            <a:avLst/>
          </a:prstGeom>
        </p:spPr>
      </p:pic>
      <p:sp>
        <p:nvSpPr>
          <p:cNvPr id="8" name="Text 4"/>
          <p:cNvSpPr/>
          <p:nvPr/>
        </p:nvSpPr>
        <p:spPr>
          <a:xfrm>
            <a:off x="6131957" y="3815120"/>
            <a:ext cx="2305764" cy="288250"/>
          </a:xfrm>
          <a:prstGeom prst="rect">
            <a:avLst/>
          </a:prstGeom>
          <a:noFill/>
          <a:ln/>
        </p:spPr>
        <p:txBody>
          <a:bodyPr wrap="none" rtlCol="0" anchor="t"/>
          <a:lstStyle/>
          <a:p>
            <a:pPr marL="0" marR="0" lvl="0" indent="0" algn="l" defTabSz="914400" rtl="0" eaLnBrk="1" fontAlgn="auto" latinLnBrk="0" hangingPunct="1">
              <a:lnSpc>
                <a:spcPts val="2270"/>
              </a:lnSpc>
              <a:spcBef>
                <a:spcPts val="0"/>
              </a:spcBef>
              <a:spcAft>
                <a:spcPts val="0"/>
              </a:spcAft>
              <a:buClrTx/>
              <a:buSzTx/>
              <a:buFontTx/>
              <a:buNone/>
              <a:tabLst/>
              <a:defRPr/>
            </a:pPr>
            <a:r>
              <a:rPr kumimoji="0" lang="en-US" sz="181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Automatização</a:t>
            </a:r>
            <a:endParaRPr kumimoji="0" lang="en-US" sz="181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5"/>
          <p:cNvSpPr/>
          <p:nvPr/>
        </p:nvSpPr>
        <p:spPr>
          <a:xfrm>
            <a:off x="6131957" y="4213979"/>
            <a:ext cx="3788093" cy="590074"/>
          </a:xfrm>
          <a:prstGeom prst="rect">
            <a:avLst/>
          </a:prstGeom>
          <a:noFill/>
          <a:ln/>
        </p:spPr>
        <p:txBody>
          <a:bodyPr wrap="square" rtlCol="0" anchor="t"/>
          <a:lstStyle/>
          <a:p>
            <a:pPr marL="0" marR="0" lvl="0" indent="0" algn="l" defTabSz="914400" rtl="0" eaLnBrk="1" fontAlgn="auto" latinLnBrk="0" hangingPunct="1">
              <a:lnSpc>
                <a:spcPts val="2324"/>
              </a:lnSpc>
              <a:spcBef>
                <a:spcPts val="0"/>
              </a:spcBef>
              <a:spcAft>
                <a:spcPts val="0"/>
              </a:spcAft>
              <a:buClrTx/>
              <a:buSzTx/>
              <a:buFontTx/>
              <a:buNone/>
              <a:tabLst/>
              <a:defRPr/>
            </a:pPr>
            <a:r>
              <a:rPr kumimoji="0" lang="en-US" sz="145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Automatize os testes de regressão para agilizar o processo e aumentar a cobertura.</a:t>
            </a:r>
            <a:endParaRPr kumimoji="0" lang="en-US" sz="145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age 2" descr="preencoded.png"/>
          <p:cNvPicPr>
            <a:picLocks noChangeAspect="1"/>
          </p:cNvPicPr>
          <p:nvPr/>
        </p:nvPicPr>
        <p:blipFill>
          <a:blip r:embed="rId5"/>
          <a:stretch>
            <a:fillRect/>
          </a:stretch>
        </p:blipFill>
        <p:spPr>
          <a:xfrm>
            <a:off x="10196751" y="3169563"/>
            <a:ext cx="461129" cy="461129"/>
          </a:xfrm>
          <a:prstGeom prst="rect">
            <a:avLst/>
          </a:prstGeom>
        </p:spPr>
      </p:pic>
      <p:sp>
        <p:nvSpPr>
          <p:cNvPr id="11" name="Text 6"/>
          <p:cNvSpPr/>
          <p:nvPr/>
        </p:nvSpPr>
        <p:spPr>
          <a:xfrm>
            <a:off x="10196751" y="3815120"/>
            <a:ext cx="2305764" cy="288250"/>
          </a:xfrm>
          <a:prstGeom prst="rect">
            <a:avLst/>
          </a:prstGeom>
          <a:noFill/>
          <a:ln/>
        </p:spPr>
        <p:txBody>
          <a:bodyPr wrap="none" rtlCol="0" anchor="t"/>
          <a:lstStyle/>
          <a:p>
            <a:pPr marL="0" marR="0" lvl="0" indent="0" algn="l" defTabSz="914400" rtl="0" eaLnBrk="1" fontAlgn="auto" latinLnBrk="0" hangingPunct="1">
              <a:lnSpc>
                <a:spcPts val="2270"/>
              </a:lnSpc>
              <a:spcBef>
                <a:spcPts val="0"/>
              </a:spcBef>
              <a:spcAft>
                <a:spcPts val="0"/>
              </a:spcAft>
              <a:buClrTx/>
              <a:buSzTx/>
              <a:buFontTx/>
              <a:buNone/>
              <a:tabLst/>
              <a:defRPr/>
            </a:pPr>
            <a:r>
              <a:rPr kumimoji="0" lang="en-US" sz="181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Colaboração</a:t>
            </a:r>
            <a:endParaRPr kumimoji="0" lang="en-US" sz="181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7"/>
          <p:cNvSpPr/>
          <p:nvPr/>
        </p:nvSpPr>
        <p:spPr>
          <a:xfrm>
            <a:off x="10196751" y="4213979"/>
            <a:ext cx="3788093" cy="590074"/>
          </a:xfrm>
          <a:prstGeom prst="rect">
            <a:avLst/>
          </a:prstGeom>
          <a:noFill/>
          <a:ln/>
        </p:spPr>
        <p:txBody>
          <a:bodyPr wrap="square" rtlCol="0" anchor="t"/>
          <a:lstStyle/>
          <a:p>
            <a:pPr marL="0" marR="0" lvl="0" indent="0" algn="l" defTabSz="914400" rtl="0" eaLnBrk="1" fontAlgn="auto" latinLnBrk="0" hangingPunct="1">
              <a:lnSpc>
                <a:spcPts val="2324"/>
              </a:lnSpc>
              <a:spcBef>
                <a:spcPts val="0"/>
              </a:spcBef>
              <a:spcAft>
                <a:spcPts val="0"/>
              </a:spcAft>
              <a:buClrTx/>
              <a:buSzTx/>
              <a:buFontTx/>
              <a:buNone/>
              <a:tabLst/>
              <a:defRPr/>
            </a:pPr>
            <a:r>
              <a:rPr kumimoji="0" lang="en-US" sz="145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Envolva a equipe de desenvolvimento no processo de teste para promover a qualidade.</a:t>
            </a:r>
            <a:endParaRPr kumimoji="0" lang="en-US" sz="145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Image 3" descr="preencoded.png"/>
          <p:cNvPicPr>
            <a:picLocks noChangeAspect="1"/>
          </p:cNvPicPr>
          <p:nvPr/>
        </p:nvPicPr>
        <p:blipFill>
          <a:blip r:embed="rId6"/>
          <a:stretch>
            <a:fillRect/>
          </a:stretch>
        </p:blipFill>
        <p:spPr>
          <a:xfrm>
            <a:off x="6131957" y="5357455"/>
            <a:ext cx="461129" cy="461129"/>
          </a:xfrm>
          <a:prstGeom prst="rect">
            <a:avLst/>
          </a:prstGeom>
        </p:spPr>
      </p:pic>
      <p:sp>
        <p:nvSpPr>
          <p:cNvPr id="14" name="Text 8"/>
          <p:cNvSpPr/>
          <p:nvPr/>
        </p:nvSpPr>
        <p:spPr>
          <a:xfrm>
            <a:off x="6131957" y="6003012"/>
            <a:ext cx="2305764" cy="288250"/>
          </a:xfrm>
          <a:prstGeom prst="rect">
            <a:avLst/>
          </a:prstGeom>
          <a:noFill/>
          <a:ln/>
        </p:spPr>
        <p:txBody>
          <a:bodyPr wrap="none" rtlCol="0" anchor="t"/>
          <a:lstStyle/>
          <a:p>
            <a:pPr marL="0" marR="0" lvl="0" indent="0" algn="l" defTabSz="914400" rtl="0" eaLnBrk="1" fontAlgn="auto" latinLnBrk="0" hangingPunct="1">
              <a:lnSpc>
                <a:spcPts val="2270"/>
              </a:lnSpc>
              <a:spcBef>
                <a:spcPts val="0"/>
              </a:spcBef>
              <a:spcAft>
                <a:spcPts val="0"/>
              </a:spcAft>
              <a:buClrTx/>
              <a:buSzTx/>
              <a:buFontTx/>
              <a:buNone/>
              <a:tabLst/>
              <a:defRPr/>
            </a:pPr>
            <a:r>
              <a:rPr kumimoji="0" lang="en-US" sz="181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Documentação</a:t>
            </a:r>
            <a:endParaRPr kumimoji="0" lang="en-US" sz="181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9"/>
          <p:cNvSpPr/>
          <p:nvPr/>
        </p:nvSpPr>
        <p:spPr>
          <a:xfrm>
            <a:off x="6131957" y="6401872"/>
            <a:ext cx="3788093" cy="590074"/>
          </a:xfrm>
          <a:prstGeom prst="rect">
            <a:avLst/>
          </a:prstGeom>
          <a:noFill/>
          <a:ln/>
        </p:spPr>
        <p:txBody>
          <a:bodyPr wrap="square" rtlCol="0" anchor="t"/>
          <a:lstStyle/>
          <a:p>
            <a:pPr marL="0" marR="0" lvl="0" indent="0" algn="l" defTabSz="914400" rtl="0" eaLnBrk="1" fontAlgn="auto" latinLnBrk="0" hangingPunct="1">
              <a:lnSpc>
                <a:spcPts val="2324"/>
              </a:lnSpc>
              <a:spcBef>
                <a:spcPts val="0"/>
              </a:spcBef>
              <a:spcAft>
                <a:spcPts val="0"/>
              </a:spcAft>
              <a:buClrTx/>
              <a:buSzTx/>
              <a:buFontTx/>
              <a:buNone/>
              <a:tabLst/>
              <a:defRPr/>
            </a:pPr>
            <a:r>
              <a:rPr kumimoji="0" lang="en-US" sz="145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Documente os casos de teste, os resultados e os defeitos para garantir a rastreabilidade.</a:t>
            </a:r>
            <a:endParaRPr kumimoji="0" lang="en-US" sz="145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Image 4" descr="preencoded.png"/>
          <p:cNvPicPr>
            <a:picLocks noChangeAspect="1"/>
          </p:cNvPicPr>
          <p:nvPr/>
        </p:nvPicPr>
        <p:blipFill>
          <a:blip r:embed="rId7"/>
          <a:stretch>
            <a:fillRect/>
          </a:stretch>
        </p:blipFill>
        <p:spPr>
          <a:xfrm>
            <a:off x="10196751" y="5357455"/>
            <a:ext cx="461129" cy="461129"/>
          </a:xfrm>
          <a:prstGeom prst="rect">
            <a:avLst/>
          </a:prstGeom>
        </p:spPr>
      </p:pic>
      <p:sp>
        <p:nvSpPr>
          <p:cNvPr id="17" name="Text 10"/>
          <p:cNvSpPr/>
          <p:nvPr/>
        </p:nvSpPr>
        <p:spPr>
          <a:xfrm>
            <a:off x="10196751" y="6003012"/>
            <a:ext cx="2511385" cy="288250"/>
          </a:xfrm>
          <a:prstGeom prst="rect">
            <a:avLst/>
          </a:prstGeom>
          <a:noFill/>
          <a:ln/>
        </p:spPr>
        <p:txBody>
          <a:bodyPr wrap="none" rtlCol="0" anchor="t"/>
          <a:lstStyle/>
          <a:p>
            <a:pPr marL="0" marR="0" lvl="0" indent="0" algn="l" defTabSz="914400" rtl="0" eaLnBrk="1" fontAlgn="auto" latinLnBrk="0" hangingPunct="1">
              <a:lnSpc>
                <a:spcPts val="2270"/>
              </a:lnSpc>
              <a:spcBef>
                <a:spcPts val="0"/>
              </a:spcBef>
              <a:spcAft>
                <a:spcPts val="0"/>
              </a:spcAft>
              <a:buClrTx/>
              <a:buSzTx/>
              <a:buFontTx/>
              <a:buNone/>
              <a:tabLst/>
              <a:defRPr/>
            </a:pPr>
            <a:r>
              <a:rPr kumimoji="0" lang="en-US" sz="181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Feedback Contínuo</a:t>
            </a:r>
            <a:endParaRPr kumimoji="0" lang="en-US" sz="181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1"/>
          <p:cNvSpPr/>
          <p:nvPr/>
        </p:nvSpPr>
        <p:spPr>
          <a:xfrm>
            <a:off x="10196751" y="6401872"/>
            <a:ext cx="3788093" cy="885111"/>
          </a:xfrm>
          <a:prstGeom prst="rect">
            <a:avLst/>
          </a:prstGeom>
          <a:noFill/>
          <a:ln/>
        </p:spPr>
        <p:txBody>
          <a:bodyPr wrap="square" rtlCol="0" anchor="t"/>
          <a:lstStyle/>
          <a:p>
            <a:pPr marL="0" marR="0" lvl="0" indent="0" algn="l" defTabSz="914400" rtl="0" eaLnBrk="1" fontAlgn="auto" latinLnBrk="0" hangingPunct="1">
              <a:lnSpc>
                <a:spcPts val="2324"/>
              </a:lnSpc>
              <a:spcBef>
                <a:spcPts val="0"/>
              </a:spcBef>
              <a:spcAft>
                <a:spcPts val="0"/>
              </a:spcAft>
              <a:buClrTx/>
              <a:buSzTx/>
              <a:buFontTx/>
              <a:buNone/>
              <a:tabLst/>
              <a:defRPr/>
            </a:pPr>
            <a:r>
              <a:rPr kumimoji="0" lang="en-US" sz="1453"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Compartilhe os resultados dos testes com a equipe e melhore as práticas de desenvolvimento.</a:t>
            </a:r>
            <a:endParaRPr kumimoji="0" lang="en-US" sz="1453"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915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31148"/>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5" name="Text 2"/>
          <p:cNvSpPr/>
          <p:nvPr/>
        </p:nvSpPr>
        <p:spPr>
          <a:xfrm>
            <a:off x="771644" y="606266"/>
            <a:ext cx="7600712" cy="1378029"/>
          </a:xfrm>
          <a:prstGeom prst="rect">
            <a:avLst/>
          </a:prstGeom>
          <a:noFill/>
          <a:ln/>
        </p:spPr>
        <p:txBody>
          <a:bodyPr wrap="square" rtlCol="0" anchor="t"/>
          <a:lstStyle/>
          <a:p>
            <a:pPr marL="0" indent="0" algn="ctr">
              <a:lnSpc>
                <a:spcPts val="5426"/>
              </a:lnSpc>
              <a:buNone/>
            </a:pPr>
            <a:r>
              <a:rPr lang="en-US" sz="4341" b="1">
                <a:solidFill>
                  <a:srgbClr val="233939"/>
                </a:solidFill>
                <a:latin typeface="Syne" pitchFamily="34" charset="0"/>
                <a:ea typeface="Syne" pitchFamily="34" charset="-122"/>
                <a:cs typeface="Syne" pitchFamily="34" charset="-120"/>
              </a:rPr>
              <a:t>Estratégias de Testes de Software</a:t>
            </a:r>
            <a:endParaRPr lang="en-US" sz="4341"/>
          </a:p>
        </p:txBody>
      </p:sp>
      <p:sp>
        <p:nvSpPr>
          <p:cNvPr id="6" name="Shape 3"/>
          <p:cNvSpPr/>
          <p:nvPr/>
        </p:nvSpPr>
        <p:spPr>
          <a:xfrm>
            <a:off x="1087041" y="2314932"/>
            <a:ext cx="30480" cy="5309949"/>
          </a:xfrm>
          <a:prstGeom prst="roundRect">
            <a:avLst>
              <a:gd name="adj" fmla="val 303837"/>
            </a:avLst>
          </a:prstGeom>
          <a:solidFill>
            <a:srgbClr val="C3D4CC"/>
          </a:solidFill>
          <a:ln/>
        </p:spPr>
      </p:sp>
      <p:sp>
        <p:nvSpPr>
          <p:cNvPr id="7" name="Shape 4"/>
          <p:cNvSpPr/>
          <p:nvPr/>
        </p:nvSpPr>
        <p:spPr>
          <a:xfrm>
            <a:off x="1319808" y="2795707"/>
            <a:ext cx="771644" cy="30480"/>
          </a:xfrm>
          <a:prstGeom prst="roundRect">
            <a:avLst>
              <a:gd name="adj" fmla="val 303837"/>
            </a:avLst>
          </a:prstGeom>
          <a:solidFill>
            <a:srgbClr val="C3D4CC"/>
          </a:solidFill>
          <a:ln/>
        </p:spPr>
      </p:sp>
      <p:sp>
        <p:nvSpPr>
          <p:cNvPr id="8" name="Shape 5"/>
          <p:cNvSpPr/>
          <p:nvPr/>
        </p:nvSpPr>
        <p:spPr>
          <a:xfrm>
            <a:off x="854273" y="2562939"/>
            <a:ext cx="496014" cy="496014"/>
          </a:xfrm>
          <a:prstGeom prst="roundRect">
            <a:avLst>
              <a:gd name="adj" fmla="val 18671"/>
            </a:avLst>
          </a:prstGeom>
          <a:solidFill>
            <a:srgbClr val="DDEEE6"/>
          </a:solidFill>
          <a:ln w="7620">
            <a:solidFill>
              <a:srgbClr val="C3D4CC"/>
            </a:solidFill>
            <a:prstDash val="solid"/>
          </a:ln>
        </p:spPr>
      </p:sp>
      <p:sp>
        <p:nvSpPr>
          <p:cNvPr id="9" name="Text 6"/>
          <p:cNvSpPr/>
          <p:nvPr/>
        </p:nvSpPr>
        <p:spPr>
          <a:xfrm>
            <a:off x="1037749" y="2645569"/>
            <a:ext cx="129064" cy="330756"/>
          </a:xfrm>
          <a:prstGeom prst="rect">
            <a:avLst/>
          </a:prstGeom>
          <a:noFill/>
          <a:ln/>
        </p:spPr>
        <p:txBody>
          <a:bodyPr wrap="none" rtlCol="0" anchor="t"/>
          <a:lstStyle/>
          <a:p>
            <a:pPr marL="0" indent="0" algn="ctr">
              <a:lnSpc>
                <a:spcPts val="2604"/>
              </a:lnSpc>
              <a:buNone/>
            </a:pPr>
            <a:r>
              <a:rPr lang="en-US" sz="2604" b="1">
                <a:solidFill>
                  <a:srgbClr val="3B4E4E"/>
                </a:solidFill>
                <a:latin typeface="Syne" pitchFamily="34" charset="0"/>
                <a:ea typeface="Syne" pitchFamily="34" charset="-122"/>
                <a:cs typeface="Syne" pitchFamily="34" charset="-120"/>
              </a:rPr>
              <a:t>1</a:t>
            </a:r>
            <a:endParaRPr lang="en-US" sz="2604"/>
          </a:p>
        </p:txBody>
      </p:sp>
      <p:sp>
        <p:nvSpPr>
          <p:cNvPr id="10" name="Text 7"/>
          <p:cNvSpPr/>
          <p:nvPr/>
        </p:nvSpPr>
        <p:spPr>
          <a:xfrm>
            <a:off x="2314932" y="2535317"/>
            <a:ext cx="3067883" cy="344448"/>
          </a:xfrm>
          <a:prstGeom prst="rect">
            <a:avLst/>
          </a:prstGeom>
          <a:noFill/>
          <a:ln/>
        </p:spPr>
        <p:txBody>
          <a:bodyPr wrap="none" rtlCol="0" anchor="t"/>
          <a:lstStyle/>
          <a:p>
            <a:pPr marL="0" indent="0" algn="l">
              <a:lnSpc>
                <a:spcPts val="2713"/>
              </a:lnSpc>
              <a:buNone/>
            </a:pPr>
            <a:r>
              <a:rPr lang="en-US" sz="2170" b="1">
                <a:solidFill>
                  <a:srgbClr val="3B4E4E"/>
                </a:solidFill>
                <a:latin typeface="Syne" pitchFamily="34" charset="0"/>
                <a:ea typeface="Syne" pitchFamily="34" charset="-122"/>
                <a:cs typeface="Syne" pitchFamily="34" charset="-120"/>
              </a:rPr>
              <a:t>Testes de Aceitação</a:t>
            </a:r>
            <a:endParaRPr lang="en-US" sz="2170"/>
          </a:p>
        </p:txBody>
      </p:sp>
      <p:sp>
        <p:nvSpPr>
          <p:cNvPr id="11" name="Text 8"/>
          <p:cNvSpPr/>
          <p:nvPr/>
        </p:nvSpPr>
        <p:spPr>
          <a:xfrm>
            <a:off x="2314932" y="3012043"/>
            <a:ext cx="6057424" cy="705564"/>
          </a:xfrm>
          <a:prstGeom prst="rect">
            <a:avLst/>
          </a:prstGeom>
          <a:noFill/>
          <a:ln/>
        </p:spPr>
        <p:txBody>
          <a:bodyPr wrap="square" rtlCol="0" anchor="t"/>
          <a:lstStyle/>
          <a:p>
            <a:pPr marL="0" indent="0" algn="l">
              <a:lnSpc>
                <a:spcPts val="2778"/>
              </a:lnSpc>
              <a:buNone/>
            </a:pPr>
            <a:r>
              <a:rPr lang="en-US" sz="1736">
                <a:solidFill>
                  <a:srgbClr val="3B4E4E"/>
                </a:solidFill>
                <a:latin typeface="Overpass" pitchFamily="34" charset="0"/>
                <a:ea typeface="Overpass" pitchFamily="34" charset="-122"/>
                <a:cs typeface="Overpass" pitchFamily="34" charset="-120"/>
              </a:rPr>
              <a:t>Verifica se o software atende às necessidades dos usuários finais.</a:t>
            </a:r>
            <a:endParaRPr lang="en-US" sz="1736"/>
          </a:p>
        </p:txBody>
      </p:sp>
      <p:sp>
        <p:nvSpPr>
          <p:cNvPr id="12" name="Shape 9"/>
          <p:cNvSpPr/>
          <p:nvPr/>
        </p:nvSpPr>
        <p:spPr>
          <a:xfrm>
            <a:off x="1319808" y="4639151"/>
            <a:ext cx="771644" cy="30480"/>
          </a:xfrm>
          <a:prstGeom prst="roundRect">
            <a:avLst>
              <a:gd name="adj" fmla="val 303837"/>
            </a:avLst>
          </a:prstGeom>
          <a:solidFill>
            <a:srgbClr val="C3D4CC"/>
          </a:solidFill>
          <a:ln/>
        </p:spPr>
      </p:sp>
      <p:sp>
        <p:nvSpPr>
          <p:cNvPr id="13" name="Shape 10"/>
          <p:cNvSpPr/>
          <p:nvPr/>
        </p:nvSpPr>
        <p:spPr>
          <a:xfrm>
            <a:off x="854273" y="4406384"/>
            <a:ext cx="496014" cy="496014"/>
          </a:xfrm>
          <a:prstGeom prst="roundRect">
            <a:avLst>
              <a:gd name="adj" fmla="val 18671"/>
            </a:avLst>
          </a:prstGeom>
          <a:solidFill>
            <a:srgbClr val="DDEEE6"/>
          </a:solidFill>
          <a:ln w="7620">
            <a:solidFill>
              <a:srgbClr val="C3D4CC"/>
            </a:solidFill>
            <a:prstDash val="solid"/>
          </a:ln>
        </p:spPr>
      </p:sp>
      <p:sp>
        <p:nvSpPr>
          <p:cNvPr id="14" name="Text 11"/>
          <p:cNvSpPr/>
          <p:nvPr/>
        </p:nvSpPr>
        <p:spPr>
          <a:xfrm>
            <a:off x="999053" y="4489013"/>
            <a:ext cx="206335" cy="330756"/>
          </a:xfrm>
          <a:prstGeom prst="rect">
            <a:avLst/>
          </a:prstGeom>
          <a:noFill/>
          <a:ln/>
        </p:spPr>
        <p:txBody>
          <a:bodyPr wrap="none" rtlCol="0" anchor="t"/>
          <a:lstStyle/>
          <a:p>
            <a:pPr marL="0" indent="0" algn="ctr">
              <a:lnSpc>
                <a:spcPts val="2604"/>
              </a:lnSpc>
              <a:buNone/>
            </a:pPr>
            <a:r>
              <a:rPr lang="en-US" sz="2604" b="1">
                <a:solidFill>
                  <a:srgbClr val="3B4E4E"/>
                </a:solidFill>
                <a:latin typeface="Syne" pitchFamily="34" charset="0"/>
                <a:ea typeface="Syne" pitchFamily="34" charset="-122"/>
                <a:cs typeface="Syne" pitchFamily="34" charset="-120"/>
              </a:rPr>
              <a:t>2</a:t>
            </a:r>
            <a:endParaRPr lang="en-US" sz="2604"/>
          </a:p>
        </p:txBody>
      </p:sp>
      <p:sp>
        <p:nvSpPr>
          <p:cNvPr id="15" name="Text 12"/>
          <p:cNvSpPr/>
          <p:nvPr/>
        </p:nvSpPr>
        <p:spPr>
          <a:xfrm>
            <a:off x="2314932" y="4378762"/>
            <a:ext cx="2756178" cy="344448"/>
          </a:xfrm>
          <a:prstGeom prst="rect">
            <a:avLst/>
          </a:prstGeom>
          <a:noFill/>
          <a:ln/>
        </p:spPr>
        <p:txBody>
          <a:bodyPr wrap="none" rtlCol="0" anchor="t"/>
          <a:lstStyle/>
          <a:p>
            <a:pPr marL="0" indent="0" algn="l">
              <a:lnSpc>
                <a:spcPts val="2713"/>
              </a:lnSpc>
              <a:buNone/>
            </a:pPr>
            <a:r>
              <a:rPr lang="en-US" sz="2170" b="1">
                <a:solidFill>
                  <a:srgbClr val="3B4E4E"/>
                </a:solidFill>
                <a:latin typeface="Syne" pitchFamily="34" charset="0"/>
                <a:ea typeface="Syne" pitchFamily="34" charset="-122"/>
                <a:cs typeface="Syne" pitchFamily="34" charset="-120"/>
              </a:rPr>
              <a:t>Testes de Sistema</a:t>
            </a:r>
            <a:endParaRPr lang="en-US" sz="2170"/>
          </a:p>
        </p:txBody>
      </p:sp>
      <p:sp>
        <p:nvSpPr>
          <p:cNvPr id="16" name="Text 13"/>
          <p:cNvSpPr/>
          <p:nvPr/>
        </p:nvSpPr>
        <p:spPr>
          <a:xfrm>
            <a:off x="2314932" y="4855488"/>
            <a:ext cx="6057424" cy="705564"/>
          </a:xfrm>
          <a:prstGeom prst="rect">
            <a:avLst/>
          </a:prstGeom>
          <a:noFill/>
          <a:ln/>
        </p:spPr>
        <p:txBody>
          <a:bodyPr wrap="square" rtlCol="0" anchor="t"/>
          <a:lstStyle/>
          <a:p>
            <a:pPr marL="0" indent="0" algn="l">
              <a:lnSpc>
                <a:spcPts val="2778"/>
              </a:lnSpc>
              <a:buNone/>
            </a:pPr>
            <a:r>
              <a:rPr lang="en-US" sz="1736">
                <a:solidFill>
                  <a:srgbClr val="3B4E4E"/>
                </a:solidFill>
                <a:latin typeface="Overpass" pitchFamily="34" charset="0"/>
                <a:ea typeface="Overpass" pitchFamily="34" charset="-122"/>
                <a:cs typeface="Overpass" pitchFamily="34" charset="-120"/>
              </a:rPr>
              <a:t>Verifica o comportamento do sistema como um todo, incluindo a integração de todos os módulos.</a:t>
            </a:r>
            <a:endParaRPr lang="en-US" sz="1736"/>
          </a:p>
        </p:txBody>
      </p:sp>
      <p:sp>
        <p:nvSpPr>
          <p:cNvPr id="17" name="Shape 14"/>
          <p:cNvSpPr/>
          <p:nvPr/>
        </p:nvSpPr>
        <p:spPr>
          <a:xfrm>
            <a:off x="1319808" y="6482596"/>
            <a:ext cx="771644" cy="30480"/>
          </a:xfrm>
          <a:prstGeom prst="roundRect">
            <a:avLst>
              <a:gd name="adj" fmla="val 303837"/>
            </a:avLst>
          </a:prstGeom>
          <a:solidFill>
            <a:srgbClr val="C3D4CC"/>
          </a:solidFill>
          <a:ln/>
        </p:spPr>
      </p:sp>
      <p:sp>
        <p:nvSpPr>
          <p:cNvPr id="18" name="Shape 15"/>
          <p:cNvSpPr/>
          <p:nvPr/>
        </p:nvSpPr>
        <p:spPr>
          <a:xfrm>
            <a:off x="854273" y="6249829"/>
            <a:ext cx="496014" cy="496014"/>
          </a:xfrm>
          <a:prstGeom prst="roundRect">
            <a:avLst>
              <a:gd name="adj" fmla="val 18671"/>
            </a:avLst>
          </a:prstGeom>
          <a:solidFill>
            <a:srgbClr val="DDEEE6"/>
          </a:solidFill>
          <a:ln w="7620">
            <a:solidFill>
              <a:srgbClr val="C3D4CC"/>
            </a:solidFill>
            <a:prstDash val="solid"/>
          </a:ln>
        </p:spPr>
      </p:sp>
      <p:sp>
        <p:nvSpPr>
          <p:cNvPr id="19" name="Text 16"/>
          <p:cNvSpPr/>
          <p:nvPr/>
        </p:nvSpPr>
        <p:spPr>
          <a:xfrm>
            <a:off x="996196" y="6332458"/>
            <a:ext cx="212050" cy="330756"/>
          </a:xfrm>
          <a:prstGeom prst="rect">
            <a:avLst/>
          </a:prstGeom>
          <a:noFill/>
          <a:ln/>
        </p:spPr>
        <p:txBody>
          <a:bodyPr wrap="none" rtlCol="0" anchor="t"/>
          <a:lstStyle/>
          <a:p>
            <a:pPr marL="0" indent="0" algn="ctr">
              <a:lnSpc>
                <a:spcPts val="2604"/>
              </a:lnSpc>
              <a:buNone/>
            </a:pPr>
            <a:r>
              <a:rPr lang="en-US" sz="2604" b="1">
                <a:solidFill>
                  <a:srgbClr val="3B4E4E"/>
                </a:solidFill>
                <a:latin typeface="Syne" pitchFamily="34" charset="0"/>
                <a:ea typeface="Syne" pitchFamily="34" charset="-122"/>
                <a:cs typeface="Syne" pitchFamily="34" charset="-120"/>
              </a:rPr>
              <a:t>3</a:t>
            </a:r>
            <a:endParaRPr lang="en-US" sz="2604"/>
          </a:p>
        </p:txBody>
      </p:sp>
      <p:sp>
        <p:nvSpPr>
          <p:cNvPr id="20" name="Text 17"/>
          <p:cNvSpPr/>
          <p:nvPr/>
        </p:nvSpPr>
        <p:spPr>
          <a:xfrm>
            <a:off x="2314932" y="6222206"/>
            <a:ext cx="2756178" cy="344448"/>
          </a:xfrm>
          <a:prstGeom prst="rect">
            <a:avLst/>
          </a:prstGeom>
          <a:noFill/>
          <a:ln/>
        </p:spPr>
        <p:txBody>
          <a:bodyPr wrap="none" rtlCol="0" anchor="t"/>
          <a:lstStyle/>
          <a:p>
            <a:pPr marL="0" indent="0" algn="l">
              <a:lnSpc>
                <a:spcPts val="2713"/>
              </a:lnSpc>
              <a:buNone/>
            </a:pPr>
            <a:r>
              <a:rPr lang="en-US" sz="2170" b="1">
                <a:solidFill>
                  <a:srgbClr val="3B4E4E"/>
                </a:solidFill>
                <a:latin typeface="Syne" pitchFamily="34" charset="0"/>
                <a:ea typeface="Syne" pitchFamily="34" charset="-122"/>
                <a:cs typeface="Syne" pitchFamily="34" charset="-120"/>
              </a:rPr>
              <a:t>Testes Unitários</a:t>
            </a:r>
            <a:endParaRPr lang="en-US" sz="2170"/>
          </a:p>
        </p:txBody>
      </p:sp>
      <p:sp>
        <p:nvSpPr>
          <p:cNvPr id="21" name="Text 18"/>
          <p:cNvSpPr/>
          <p:nvPr/>
        </p:nvSpPr>
        <p:spPr>
          <a:xfrm>
            <a:off x="2314932" y="6698933"/>
            <a:ext cx="6057424" cy="705564"/>
          </a:xfrm>
          <a:prstGeom prst="rect">
            <a:avLst/>
          </a:prstGeom>
          <a:noFill/>
          <a:ln/>
        </p:spPr>
        <p:txBody>
          <a:bodyPr wrap="square" rtlCol="0" anchor="t"/>
          <a:lstStyle/>
          <a:p>
            <a:pPr marL="0" indent="0" algn="l">
              <a:lnSpc>
                <a:spcPts val="2778"/>
              </a:lnSpc>
              <a:buNone/>
            </a:pPr>
            <a:r>
              <a:rPr lang="en-US" sz="1736">
                <a:solidFill>
                  <a:srgbClr val="3B4E4E"/>
                </a:solidFill>
                <a:latin typeface="Overpass" pitchFamily="34" charset="0"/>
                <a:ea typeface="Overpass" pitchFamily="34" charset="-122"/>
                <a:cs typeface="Overpass" pitchFamily="34" charset="-120"/>
              </a:rPr>
              <a:t>Verifica o funcionamento individual de cada módulo do software, testando cada função separadamente.</a:t>
            </a:r>
            <a:endParaRPr lang="en-US" sz="1736"/>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26731" y="1285637"/>
            <a:ext cx="7545348" cy="727115"/>
          </a:xfrm>
          <a:prstGeom prst="rect">
            <a:avLst/>
          </a:prstGeom>
          <a:noFill/>
          <a:ln/>
        </p:spPr>
        <p:txBody>
          <a:bodyPr wrap="none" rtlCol="0" anchor="t"/>
          <a:lstStyle/>
          <a:p>
            <a:pPr marL="0" indent="0" algn="ctr">
              <a:lnSpc>
                <a:spcPts val="5726"/>
              </a:lnSpc>
              <a:buNone/>
            </a:pPr>
            <a:r>
              <a:rPr lang="en-US" sz="4581" b="1" kern="0" spc="-92">
                <a:solidFill>
                  <a:srgbClr val="F95F88"/>
                </a:solidFill>
                <a:latin typeface="Petrona" pitchFamily="34" charset="0"/>
                <a:ea typeface="Petrona" pitchFamily="34" charset="-122"/>
                <a:cs typeface="Petrona" pitchFamily="34" charset="-120"/>
              </a:rPr>
              <a:t>O que são testes de aceitação?</a:t>
            </a:r>
            <a:endParaRPr lang="en-US" sz="4581"/>
          </a:p>
        </p:txBody>
      </p:sp>
      <p:sp>
        <p:nvSpPr>
          <p:cNvPr id="6" name="Text 3"/>
          <p:cNvSpPr/>
          <p:nvPr/>
        </p:nvSpPr>
        <p:spPr>
          <a:xfrm>
            <a:off x="6226731" y="2330053"/>
            <a:ext cx="7663339" cy="1353979"/>
          </a:xfrm>
          <a:prstGeom prst="rect">
            <a:avLst/>
          </a:prstGeom>
          <a:noFill/>
          <a:ln/>
        </p:spPr>
        <p:txBody>
          <a:bodyPr wrap="square" rtlCol="0" anchor="t"/>
          <a:lstStyle/>
          <a:p>
            <a:pPr marL="0" indent="0">
              <a:lnSpc>
                <a:spcPts val="2665"/>
              </a:lnSpc>
              <a:buNone/>
            </a:pPr>
            <a:r>
              <a:rPr lang="en-US" sz="1666" kern="0" spc="-33">
                <a:solidFill>
                  <a:srgbClr val="272525"/>
                </a:solidFill>
                <a:latin typeface="Inter" pitchFamily="34" charset="0"/>
                <a:ea typeface="Inter" pitchFamily="34" charset="-122"/>
                <a:cs typeface="Inter" pitchFamily="34" charset="-120"/>
              </a:rPr>
              <a:t>Os testes de aceitação são realizados para verificar se o software atende às necessidades do usuário e se está pronto para ser lançado. Eles geralmente são executados pela equipe de usuários finais ou por representantes do cliente, e são realizados no final do ciclo de desenvolvimento.</a:t>
            </a:r>
            <a:endParaRPr lang="en-US" sz="1666"/>
          </a:p>
        </p:txBody>
      </p:sp>
      <p:sp>
        <p:nvSpPr>
          <p:cNvPr id="7" name="Shape 4"/>
          <p:cNvSpPr/>
          <p:nvPr/>
        </p:nvSpPr>
        <p:spPr>
          <a:xfrm>
            <a:off x="6226731" y="4159806"/>
            <a:ext cx="475893" cy="475893"/>
          </a:xfrm>
          <a:prstGeom prst="roundRect">
            <a:avLst>
              <a:gd name="adj" fmla="val 18670"/>
            </a:avLst>
          </a:prstGeom>
          <a:solidFill>
            <a:srgbClr val="E0D7F4"/>
          </a:solidFill>
          <a:ln w="7620">
            <a:solidFill>
              <a:srgbClr val="C6BDDA"/>
            </a:solidFill>
            <a:prstDash val="solid"/>
          </a:ln>
        </p:spPr>
      </p:sp>
      <p:sp>
        <p:nvSpPr>
          <p:cNvPr id="8" name="Text 5"/>
          <p:cNvSpPr/>
          <p:nvPr/>
        </p:nvSpPr>
        <p:spPr>
          <a:xfrm>
            <a:off x="6393418" y="4223147"/>
            <a:ext cx="142399" cy="349091"/>
          </a:xfrm>
          <a:prstGeom prst="rect">
            <a:avLst/>
          </a:prstGeom>
          <a:noFill/>
          <a:ln/>
        </p:spPr>
        <p:txBody>
          <a:bodyPr wrap="none" rtlCol="0" anchor="t"/>
          <a:lstStyle/>
          <a:p>
            <a:pPr marL="0" indent="0" algn="ctr">
              <a:lnSpc>
                <a:spcPts val="2748"/>
              </a:lnSpc>
              <a:buNone/>
            </a:pPr>
            <a:r>
              <a:rPr lang="en-US" sz="2748" b="1" kern="0" spc="-55">
                <a:solidFill>
                  <a:srgbClr val="272525"/>
                </a:solidFill>
                <a:latin typeface="Petrona" pitchFamily="34" charset="0"/>
                <a:ea typeface="Petrona" pitchFamily="34" charset="-122"/>
                <a:cs typeface="Petrona" pitchFamily="34" charset="-120"/>
              </a:rPr>
              <a:t>1</a:t>
            </a:r>
            <a:endParaRPr lang="en-US" sz="2748"/>
          </a:p>
        </p:txBody>
      </p:sp>
      <p:sp>
        <p:nvSpPr>
          <p:cNvPr id="9" name="Text 6"/>
          <p:cNvSpPr/>
          <p:nvPr/>
        </p:nvSpPr>
        <p:spPr>
          <a:xfrm>
            <a:off x="6914078" y="4159806"/>
            <a:ext cx="2908697" cy="363498"/>
          </a:xfrm>
          <a:prstGeom prst="rect">
            <a:avLst/>
          </a:prstGeom>
          <a:noFill/>
          <a:ln/>
        </p:spPr>
        <p:txBody>
          <a:bodyPr wrap="none" rtlCol="0" anchor="t"/>
          <a:lstStyle/>
          <a:p>
            <a:pPr marL="0" indent="0">
              <a:lnSpc>
                <a:spcPts val="2863"/>
              </a:lnSpc>
              <a:buNone/>
            </a:pPr>
            <a:r>
              <a:rPr lang="en-US" sz="2290" b="1" kern="0" spc="-46">
                <a:solidFill>
                  <a:srgbClr val="272525"/>
                </a:solidFill>
                <a:latin typeface="Petrona" pitchFamily="34" charset="0"/>
                <a:ea typeface="Petrona" pitchFamily="34" charset="-122"/>
                <a:cs typeface="Petrona" pitchFamily="34" charset="-120"/>
              </a:rPr>
              <a:t>Objetivo</a:t>
            </a:r>
            <a:endParaRPr lang="en-US" sz="2290"/>
          </a:p>
        </p:txBody>
      </p:sp>
      <p:sp>
        <p:nvSpPr>
          <p:cNvPr id="10" name="Text 7"/>
          <p:cNvSpPr/>
          <p:nvPr/>
        </p:nvSpPr>
        <p:spPr>
          <a:xfrm>
            <a:off x="6914078" y="4650224"/>
            <a:ext cx="3038594" cy="1015484"/>
          </a:xfrm>
          <a:prstGeom prst="rect">
            <a:avLst/>
          </a:prstGeom>
          <a:noFill/>
          <a:ln/>
        </p:spPr>
        <p:txBody>
          <a:bodyPr wrap="square" rtlCol="0" anchor="t"/>
          <a:lstStyle/>
          <a:p>
            <a:pPr marL="0" indent="0">
              <a:lnSpc>
                <a:spcPts val="2665"/>
              </a:lnSpc>
              <a:buNone/>
            </a:pPr>
            <a:r>
              <a:rPr lang="en-US" sz="1666" kern="0" spc="-33">
                <a:solidFill>
                  <a:srgbClr val="272525"/>
                </a:solidFill>
                <a:latin typeface="Inter" pitchFamily="34" charset="0"/>
                <a:ea typeface="Inter" pitchFamily="34" charset="-122"/>
                <a:cs typeface="Inter" pitchFamily="34" charset="-120"/>
              </a:rPr>
              <a:t>Validar o sistema de acordo com os requisitos funcionais e não funcionais definidos.</a:t>
            </a:r>
            <a:endParaRPr lang="en-US" sz="1666"/>
          </a:p>
        </p:txBody>
      </p:sp>
      <p:sp>
        <p:nvSpPr>
          <p:cNvPr id="11" name="Shape 8"/>
          <p:cNvSpPr/>
          <p:nvPr/>
        </p:nvSpPr>
        <p:spPr>
          <a:xfrm>
            <a:off x="10164128" y="4159806"/>
            <a:ext cx="475893" cy="475893"/>
          </a:xfrm>
          <a:prstGeom prst="roundRect">
            <a:avLst>
              <a:gd name="adj" fmla="val 18670"/>
            </a:avLst>
          </a:prstGeom>
          <a:solidFill>
            <a:srgbClr val="E0D7F4"/>
          </a:solidFill>
          <a:ln w="7620">
            <a:solidFill>
              <a:srgbClr val="C6BDDA"/>
            </a:solidFill>
            <a:prstDash val="solid"/>
          </a:ln>
        </p:spPr>
      </p:sp>
      <p:sp>
        <p:nvSpPr>
          <p:cNvPr id="12" name="Text 9"/>
          <p:cNvSpPr/>
          <p:nvPr/>
        </p:nvSpPr>
        <p:spPr>
          <a:xfrm>
            <a:off x="10306526" y="4223147"/>
            <a:ext cx="190976" cy="349091"/>
          </a:xfrm>
          <a:prstGeom prst="rect">
            <a:avLst/>
          </a:prstGeom>
          <a:noFill/>
          <a:ln/>
        </p:spPr>
        <p:txBody>
          <a:bodyPr wrap="none" rtlCol="0" anchor="t"/>
          <a:lstStyle/>
          <a:p>
            <a:pPr marL="0" indent="0" algn="ctr">
              <a:lnSpc>
                <a:spcPts val="2748"/>
              </a:lnSpc>
              <a:buNone/>
            </a:pPr>
            <a:r>
              <a:rPr lang="en-US" sz="2748" b="1" kern="0" spc="-55">
                <a:solidFill>
                  <a:srgbClr val="272525"/>
                </a:solidFill>
                <a:latin typeface="Petrona" pitchFamily="34" charset="0"/>
                <a:ea typeface="Petrona" pitchFamily="34" charset="-122"/>
                <a:cs typeface="Petrona" pitchFamily="34" charset="-120"/>
              </a:rPr>
              <a:t>2</a:t>
            </a:r>
            <a:endParaRPr lang="en-US" sz="2748"/>
          </a:p>
        </p:txBody>
      </p:sp>
      <p:sp>
        <p:nvSpPr>
          <p:cNvPr id="13" name="Text 10"/>
          <p:cNvSpPr/>
          <p:nvPr/>
        </p:nvSpPr>
        <p:spPr>
          <a:xfrm>
            <a:off x="10851475" y="4159806"/>
            <a:ext cx="2908697" cy="363498"/>
          </a:xfrm>
          <a:prstGeom prst="rect">
            <a:avLst/>
          </a:prstGeom>
          <a:noFill/>
          <a:ln/>
        </p:spPr>
        <p:txBody>
          <a:bodyPr wrap="none" rtlCol="0" anchor="t"/>
          <a:lstStyle/>
          <a:p>
            <a:pPr marL="0" indent="0">
              <a:lnSpc>
                <a:spcPts val="2863"/>
              </a:lnSpc>
              <a:buNone/>
            </a:pPr>
            <a:r>
              <a:rPr lang="en-US" sz="2290" b="1" kern="0" spc="-46">
                <a:solidFill>
                  <a:srgbClr val="272525"/>
                </a:solidFill>
                <a:latin typeface="Petrona" pitchFamily="34" charset="0"/>
                <a:ea typeface="Petrona" pitchFamily="34" charset="-122"/>
                <a:cs typeface="Petrona" pitchFamily="34" charset="-120"/>
              </a:rPr>
              <a:t>Quem Realiza</a:t>
            </a:r>
            <a:endParaRPr lang="en-US" sz="2290"/>
          </a:p>
        </p:txBody>
      </p:sp>
      <p:sp>
        <p:nvSpPr>
          <p:cNvPr id="14" name="Text 11"/>
          <p:cNvSpPr/>
          <p:nvPr/>
        </p:nvSpPr>
        <p:spPr>
          <a:xfrm>
            <a:off x="10851475" y="4650224"/>
            <a:ext cx="3038594" cy="676989"/>
          </a:xfrm>
          <a:prstGeom prst="rect">
            <a:avLst/>
          </a:prstGeom>
          <a:noFill/>
          <a:ln/>
        </p:spPr>
        <p:txBody>
          <a:bodyPr wrap="square" rtlCol="0" anchor="t"/>
          <a:lstStyle/>
          <a:p>
            <a:pPr marL="0" indent="0">
              <a:lnSpc>
                <a:spcPts val="2665"/>
              </a:lnSpc>
              <a:buNone/>
            </a:pPr>
            <a:r>
              <a:rPr lang="en-US" sz="1666" kern="0" spc="-33">
                <a:solidFill>
                  <a:srgbClr val="272525"/>
                </a:solidFill>
                <a:latin typeface="Inter" pitchFamily="34" charset="0"/>
                <a:ea typeface="Inter" pitchFamily="34" charset="-122"/>
                <a:cs typeface="Inter" pitchFamily="34" charset="-120"/>
              </a:rPr>
              <a:t>Usuários finais, clientes, ou stakeholders.</a:t>
            </a:r>
            <a:endParaRPr lang="en-US" sz="1666"/>
          </a:p>
        </p:txBody>
      </p:sp>
      <p:sp>
        <p:nvSpPr>
          <p:cNvPr id="15" name="Shape 12"/>
          <p:cNvSpPr/>
          <p:nvPr/>
        </p:nvSpPr>
        <p:spPr>
          <a:xfrm>
            <a:off x="6226731" y="6115050"/>
            <a:ext cx="475893" cy="475893"/>
          </a:xfrm>
          <a:prstGeom prst="roundRect">
            <a:avLst>
              <a:gd name="adj" fmla="val 18670"/>
            </a:avLst>
          </a:prstGeom>
          <a:solidFill>
            <a:srgbClr val="E0D7F4"/>
          </a:solidFill>
          <a:ln w="7620">
            <a:solidFill>
              <a:srgbClr val="C6BDDA"/>
            </a:solidFill>
            <a:prstDash val="solid"/>
          </a:ln>
        </p:spPr>
      </p:sp>
      <p:sp>
        <p:nvSpPr>
          <p:cNvPr id="16" name="Text 13"/>
          <p:cNvSpPr/>
          <p:nvPr/>
        </p:nvSpPr>
        <p:spPr>
          <a:xfrm>
            <a:off x="6369368" y="6178391"/>
            <a:ext cx="190619" cy="349091"/>
          </a:xfrm>
          <a:prstGeom prst="rect">
            <a:avLst/>
          </a:prstGeom>
          <a:noFill/>
          <a:ln/>
        </p:spPr>
        <p:txBody>
          <a:bodyPr wrap="none" rtlCol="0" anchor="t"/>
          <a:lstStyle/>
          <a:p>
            <a:pPr marL="0" indent="0" algn="ctr">
              <a:lnSpc>
                <a:spcPts val="2748"/>
              </a:lnSpc>
              <a:buNone/>
            </a:pPr>
            <a:r>
              <a:rPr lang="en-US" sz="2748" b="1" kern="0" spc="-55">
                <a:solidFill>
                  <a:srgbClr val="272525"/>
                </a:solidFill>
                <a:latin typeface="Petrona" pitchFamily="34" charset="0"/>
                <a:ea typeface="Petrona" pitchFamily="34" charset="-122"/>
                <a:cs typeface="Petrona" pitchFamily="34" charset="-120"/>
              </a:rPr>
              <a:t>3</a:t>
            </a:r>
            <a:endParaRPr lang="en-US" sz="2748"/>
          </a:p>
        </p:txBody>
      </p:sp>
      <p:sp>
        <p:nvSpPr>
          <p:cNvPr id="17" name="Text 14"/>
          <p:cNvSpPr/>
          <p:nvPr/>
        </p:nvSpPr>
        <p:spPr>
          <a:xfrm>
            <a:off x="6914078" y="6115050"/>
            <a:ext cx="2908697" cy="363498"/>
          </a:xfrm>
          <a:prstGeom prst="rect">
            <a:avLst/>
          </a:prstGeom>
          <a:noFill/>
          <a:ln/>
        </p:spPr>
        <p:txBody>
          <a:bodyPr wrap="none" rtlCol="0" anchor="t"/>
          <a:lstStyle/>
          <a:p>
            <a:pPr marL="0" indent="0">
              <a:lnSpc>
                <a:spcPts val="2863"/>
              </a:lnSpc>
              <a:buNone/>
            </a:pPr>
            <a:r>
              <a:rPr lang="en-US" sz="2290" b="1" kern="0" spc="-46">
                <a:solidFill>
                  <a:srgbClr val="272525"/>
                </a:solidFill>
                <a:latin typeface="Petrona" pitchFamily="34" charset="0"/>
                <a:ea typeface="Petrona" pitchFamily="34" charset="-122"/>
                <a:cs typeface="Petrona" pitchFamily="34" charset="-120"/>
              </a:rPr>
              <a:t>Quando Realizar</a:t>
            </a:r>
            <a:endParaRPr lang="en-US" sz="2290"/>
          </a:p>
        </p:txBody>
      </p:sp>
      <p:sp>
        <p:nvSpPr>
          <p:cNvPr id="18" name="Text 15"/>
          <p:cNvSpPr/>
          <p:nvPr/>
        </p:nvSpPr>
        <p:spPr>
          <a:xfrm>
            <a:off x="6914078" y="6605468"/>
            <a:ext cx="6975991" cy="338495"/>
          </a:xfrm>
          <a:prstGeom prst="rect">
            <a:avLst/>
          </a:prstGeom>
          <a:noFill/>
          <a:ln/>
        </p:spPr>
        <p:txBody>
          <a:bodyPr wrap="none" rtlCol="0" anchor="t"/>
          <a:lstStyle/>
          <a:p>
            <a:pPr marL="0" indent="0">
              <a:lnSpc>
                <a:spcPts val="2665"/>
              </a:lnSpc>
              <a:buNone/>
            </a:pPr>
            <a:r>
              <a:rPr lang="en-US" sz="1666" kern="0" spc="-33">
                <a:solidFill>
                  <a:srgbClr val="272525"/>
                </a:solidFill>
                <a:latin typeface="Inter" pitchFamily="34" charset="0"/>
                <a:ea typeface="Inter" pitchFamily="34" charset="-122"/>
                <a:cs typeface="Inter" pitchFamily="34" charset="-120"/>
              </a:rPr>
              <a:t>Fase final do desenvolvimento, antes do lançamento.</a:t>
            </a:r>
            <a:endParaRPr lang="en-US" sz="1666"/>
          </a:p>
        </p:txBody>
      </p:sp>
    </p:spTree>
    <p:extLst>
      <p:ext uri="{BB962C8B-B14F-4D97-AF65-F5344CB8AC3E}">
        <p14:creationId xmlns:p14="http://schemas.microsoft.com/office/powerpoint/2010/main" val="3250520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029"/>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9144000" y="0"/>
            <a:ext cx="5486400" cy="8231029"/>
          </a:xfrm>
          <a:prstGeom prst="rect">
            <a:avLst/>
          </a:prstGeom>
        </p:spPr>
      </p:pic>
      <p:sp>
        <p:nvSpPr>
          <p:cNvPr id="5" name="Text 2"/>
          <p:cNvSpPr/>
          <p:nvPr/>
        </p:nvSpPr>
        <p:spPr>
          <a:xfrm>
            <a:off x="782241" y="614601"/>
            <a:ext cx="7579519" cy="1536621"/>
          </a:xfrm>
          <a:prstGeom prst="rect">
            <a:avLst/>
          </a:prstGeom>
          <a:noFill/>
          <a:ln/>
        </p:spPr>
        <p:txBody>
          <a:bodyPr wrap="square" rtlCol="0" anchor="t"/>
          <a:lstStyle/>
          <a:p>
            <a:pPr marL="0" indent="0" algn="ctr">
              <a:lnSpc>
                <a:spcPts val="6050"/>
              </a:lnSpc>
              <a:buNone/>
            </a:pPr>
            <a:r>
              <a:rPr lang="en-US" sz="4840" b="1" kern="0" spc="-97">
                <a:solidFill>
                  <a:srgbClr val="F95F88"/>
                </a:solidFill>
                <a:latin typeface="Petrona" pitchFamily="34" charset="0"/>
                <a:ea typeface="Petrona" pitchFamily="34" charset="-122"/>
                <a:cs typeface="Petrona" pitchFamily="34" charset="-120"/>
              </a:rPr>
              <a:t>Etapas dos testes de aceitação</a:t>
            </a:r>
            <a:endParaRPr lang="en-US" sz="4840"/>
          </a:p>
        </p:txBody>
      </p:sp>
      <p:sp>
        <p:nvSpPr>
          <p:cNvPr id="6" name="Shape 3"/>
          <p:cNvSpPr/>
          <p:nvPr/>
        </p:nvSpPr>
        <p:spPr>
          <a:xfrm>
            <a:off x="1102162" y="2486382"/>
            <a:ext cx="30480" cy="5130046"/>
          </a:xfrm>
          <a:prstGeom prst="roundRect">
            <a:avLst>
              <a:gd name="adj" fmla="val 307995"/>
            </a:avLst>
          </a:prstGeom>
          <a:solidFill>
            <a:srgbClr val="C6BDDA"/>
          </a:solidFill>
          <a:ln/>
        </p:spPr>
      </p:sp>
      <p:sp>
        <p:nvSpPr>
          <p:cNvPr id="7" name="Shape 4"/>
          <p:cNvSpPr/>
          <p:nvPr/>
        </p:nvSpPr>
        <p:spPr>
          <a:xfrm>
            <a:off x="1338322" y="2973824"/>
            <a:ext cx="782241" cy="30480"/>
          </a:xfrm>
          <a:prstGeom prst="roundRect">
            <a:avLst>
              <a:gd name="adj" fmla="val 307995"/>
            </a:avLst>
          </a:prstGeom>
          <a:solidFill>
            <a:srgbClr val="C6BDDA"/>
          </a:solidFill>
          <a:ln/>
        </p:spPr>
      </p:sp>
      <p:sp>
        <p:nvSpPr>
          <p:cNvPr id="8" name="Shape 5"/>
          <p:cNvSpPr/>
          <p:nvPr/>
        </p:nvSpPr>
        <p:spPr>
          <a:xfrm>
            <a:off x="866001" y="2737723"/>
            <a:ext cx="502801" cy="502801"/>
          </a:xfrm>
          <a:prstGeom prst="roundRect">
            <a:avLst>
              <a:gd name="adj" fmla="val 18671"/>
            </a:avLst>
          </a:prstGeom>
          <a:solidFill>
            <a:srgbClr val="E0D7F4"/>
          </a:solidFill>
          <a:ln w="7620">
            <a:solidFill>
              <a:srgbClr val="C6BDDA"/>
            </a:solidFill>
            <a:prstDash val="solid"/>
          </a:ln>
        </p:spPr>
      </p:sp>
      <p:sp>
        <p:nvSpPr>
          <p:cNvPr id="9" name="Text 6"/>
          <p:cNvSpPr/>
          <p:nvPr/>
        </p:nvSpPr>
        <p:spPr>
          <a:xfrm>
            <a:off x="1042095" y="2804636"/>
            <a:ext cx="150495" cy="368856"/>
          </a:xfrm>
          <a:prstGeom prst="rect">
            <a:avLst/>
          </a:prstGeom>
          <a:noFill/>
          <a:ln/>
        </p:spPr>
        <p:txBody>
          <a:bodyPr wrap="none" rtlCol="0" anchor="t"/>
          <a:lstStyle/>
          <a:p>
            <a:pPr marL="0" indent="0" algn="ctr">
              <a:lnSpc>
                <a:spcPts val="2904"/>
              </a:lnSpc>
              <a:buNone/>
            </a:pPr>
            <a:r>
              <a:rPr lang="en-US" sz="2904" b="1" kern="0" spc="-58">
                <a:solidFill>
                  <a:srgbClr val="272525"/>
                </a:solidFill>
                <a:latin typeface="Petrona" pitchFamily="34" charset="0"/>
                <a:ea typeface="Petrona" pitchFamily="34" charset="-122"/>
                <a:cs typeface="Petrona" pitchFamily="34" charset="-120"/>
              </a:rPr>
              <a:t>1</a:t>
            </a:r>
            <a:endParaRPr lang="en-US" sz="2904"/>
          </a:p>
        </p:txBody>
      </p:sp>
      <p:sp>
        <p:nvSpPr>
          <p:cNvPr id="10" name="Text 7"/>
          <p:cNvSpPr/>
          <p:nvPr/>
        </p:nvSpPr>
        <p:spPr>
          <a:xfrm>
            <a:off x="2346722" y="2709863"/>
            <a:ext cx="3073241" cy="384096"/>
          </a:xfrm>
          <a:prstGeom prst="rect">
            <a:avLst/>
          </a:prstGeom>
          <a:noFill/>
          <a:ln/>
        </p:spPr>
        <p:txBody>
          <a:bodyPr wrap="none" rtlCol="0" anchor="t"/>
          <a:lstStyle/>
          <a:p>
            <a:pPr marL="0" indent="0" algn="l">
              <a:lnSpc>
                <a:spcPts val="3025"/>
              </a:lnSpc>
              <a:buNone/>
            </a:pPr>
            <a:r>
              <a:rPr lang="en-US" sz="2420" b="1" kern="0" spc="-48">
                <a:solidFill>
                  <a:srgbClr val="272525"/>
                </a:solidFill>
                <a:latin typeface="Petrona" pitchFamily="34" charset="0"/>
                <a:ea typeface="Petrona" pitchFamily="34" charset="-122"/>
                <a:cs typeface="Petrona" pitchFamily="34" charset="-120"/>
              </a:rPr>
              <a:t>Planejamento</a:t>
            </a:r>
            <a:endParaRPr lang="en-US" sz="2420"/>
          </a:p>
        </p:txBody>
      </p:sp>
      <p:sp>
        <p:nvSpPr>
          <p:cNvPr id="11" name="Text 8"/>
          <p:cNvSpPr/>
          <p:nvPr/>
        </p:nvSpPr>
        <p:spPr>
          <a:xfrm>
            <a:off x="2346722" y="3228023"/>
            <a:ext cx="6015038" cy="357545"/>
          </a:xfrm>
          <a:prstGeom prst="rect">
            <a:avLst/>
          </a:prstGeom>
          <a:noFill/>
          <a:ln/>
        </p:spPr>
        <p:txBody>
          <a:bodyPr wrap="none" rtlCol="0" anchor="t"/>
          <a:lstStyle/>
          <a:p>
            <a:pPr marL="0" indent="0" algn="l">
              <a:lnSpc>
                <a:spcPts val="2816"/>
              </a:lnSpc>
              <a:buNone/>
            </a:pPr>
            <a:r>
              <a:rPr lang="en-US" sz="1760" kern="0" spc="-35">
                <a:solidFill>
                  <a:srgbClr val="272525"/>
                </a:solidFill>
                <a:latin typeface="Inter" pitchFamily="34" charset="0"/>
                <a:ea typeface="Inter" pitchFamily="34" charset="-122"/>
                <a:cs typeface="Inter" pitchFamily="34" charset="-120"/>
              </a:rPr>
              <a:t>Definir o escopo, critérios de aceitação e casos de teste.</a:t>
            </a:r>
            <a:endParaRPr lang="en-US" sz="1760"/>
          </a:p>
        </p:txBody>
      </p:sp>
      <p:sp>
        <p:nvSpPr>
          <p:cNvPr id="12" name="Shape 9"/>
          <p:cNvSpPr/>
          <p:nvPr/>
        </p:nvSpPr>
        <p:spPr>
          <a:xfrm>
            <a:off x="1338322" y="4519970"/>
            <a:ext cx="782241" cy="30480"/>
          </a:xfrm>
          <a:prstGeom prst="roundRect">
            <a:avLst>
              <a:gd name="adj" fmla="val 307995"/>
            </a:avLst>
          </a:prstGeom>
          <a:solidFill>
            <a:srgbClr val="C6BDDA"/>
          </a:solidFill>
          <a:ln/>
        </p:spPr>
      </p:sp>
      <p:sp>
        <p:nvSpPr>
          <p:cNvPr id="13" name="Shape 10"/>
          <p:cNvSpPr/>
          <p:nvPr/>
        </p:nvSpPr>
        <p:spPr>
          <a:xfrm>
            <a:off x="866001" y="4283869"/>
            <a:ext cx="502801" cy="502801"/>
          </a:xfrm>
          <a:prstGeom prst="roundRect">
            <a:avLst>
              <a:gd name="adj" fmla="val 18671"/>
            </a:avLst>
          </a:prstGeom>
          <a:solidFill>
            <a:srgbClr val="E0D7F4"/>
          </a:solidFill>
          <a:ln w="7620">
            <a:solidFill>
              <a:srgbClr val="C6BDDA"/>
            </a:solidFill>
            <a:prstDash val="solid"/>
          </a:ln>
        </p:spPr>
      </p:sp>
      <p:sp>
        <p:nvSpPr>
          <p:cNvPr id="14" name="Text 11"/>
          <p:cNvSpPr/>
          <p:nvPr/>
        </p:nvSpPr>
        <p:spPr>
          <a:xfrm>
            <a:off x="1016496" y="4350782"/>
            <a:ext cx="201692" cy="368856"/>
          </a:xfrm>
          <a:prstGeom prst="rect">
            <a:avLst/>
          </a:prstGeom>
          <a:noFill/>
          <a:ln/>
        </p:spPr>
        <p:txBody>
          <a:bodyPr wrap="none" rtlCol="0" anchor="t"/>
          <a:lstStyle/>
          <a:p>
            <a:pPr marL="0" indent="0" algn="ctr">
              <a:lnSpc>
                <a:spcPts val="2904"/>
              </a:lnSpc>
              <a:buNone/>
            </a:pPr>
            <a:r>
              <a:rPr lang="en-US" sz="2904" b="1" kern="0" spc="-58">
                <a:solidFill>
                  <a:srgbClr val="272525"/>
                </a:solidFill>
                <a:latin typeface="Petrona" pitchFamily="34" charset="0"/>
                <a:ea typeface="Petrona" pitchFamily="34" charset="-122"/>
                <a:cs typeface="Petrona" pitchFamily="34" charset="-120"/>
              </a:rPr>
              <a:t>2</a:t>
            </a:r>
            <a:endParaRPr lang="en-US" sz="2904"/>
          </a:p>
        </p:txBody>
      </p:sp>
      <p:sp>
        <p:nvSpPr>
          <p:cNvPr id="15" name="Text 12"/>
          <p:cNvSpPr/>
          <p:nvPr/>
        </p:nvSpPr>
        <p:spPr>
          <a:xfrm>
            <a:off x="2346722" y="4256008"/>
            <a:ext cx="3073241" cy="384096"/>
          </a:xfrm>
          <a:prstGeom prst="rect">
            <a:avLst/>
          </a:prstGeom>
          <a:noFill/>
          <a:ln/>
        </p:spPr>
        <p:txBody>
          <a:bodyPr wrap="none" rtlCol="0" anchor="t"/>
          <a:lstStyle/>
          <a:p>
            <a:pPr marL="0" indent="0" algn="l">
              <a:lnSpc>
                <a:spcPts val="3025"/>
              </a:lnSpc>
              <a:buNone/>
            </a:pPr>
            <a:r>
              <a:rPr lang="en-US" sz="2420" b="1" kern="0" spc="-48">
                <a:solidFill>
                  <a:srgbClr val="272525"/>
                </a:solidFill>
                <a:latin typeface="Petrona" pitchFamily="34" charset="0"/>
                <a:ea typeface="Petrona" pitchFamily="34" charset="-122"/>
                <a:cs typeface="Petrona" pitchFamily="34" charset="-120"/>
              </a:rPr>
              <a:t>Execução</a:t>
            </a:r>
            <a:endParaRPr lang="en-US" sz="2420"/>
          </a:p>
        </p:txBody>
      </p:sp>
      <p:sp>
        <p:nvSpPr>
          <p:cNvPr id="16" name="Text 13"/>
          <p:cNvSpPr/>
          <p:nvPr/>
        </p:nvSpPr>
        <p:spPr>
          <a:xfrm>
            <a:off x="2346722" y="4774168"/>
            <a:ext cx="6015038" cy="715089"/>
          </a:xfrm>
          <a:prstGeom prst="rect">
            <a:avLst/>
          </a:prstGeom>
          <a:noFill/>
          <a:ln/>
        </p:spPr>
        <p:txBody>
          <a:bodyPr wrap="square" rtlCol="0" anchor="t"/>
          <a:lstStyle/>
          <a:p>
            <a:pPr marL="0" indent="0" algn="l">
              <a:lnSpc>
                <a:spcPts val="2816"/>
              </a:lnSpc>
              <a:buNone/>
            </a:pPr>
            <a:r>
              <a:rPr lang="en-US" sz="1760" kern="0" spc="-35">
                <a:solidFill>
                  <a:srgbClr val="272525"/>
                </a:solidFill>
                <a:latin typeface="Inter" pitchFamily="34" charset="0"/>
                <a:ea typeface="Inter" pitchFamily="34" charset="-122"/>
                <a:cs typeface="Inter" pitchFamily="34" charset="-120"/>
              </a:rPr>
              <a:t>Executar os casos de teste, registrar os resultados e os defeitos encontrados.</a:t>
            </a:r>
            <a:endParaRPr lang="en-US" sz="1760"/>
          </a:p>
        </p:txBody>
      </p:sp>
      <p:sp>
        <p:nvSpPr>
          <p:cNvPr id="17" name="Shape 14"/>
          <p:cNvSpPr/>
          <p:nvPr/>
        </p:nvSpPr>
        <p:spPr>
          <a:xfrm>
            <a:off x="1338322" y="6423660"/>
            <a:ext cx="782241" cy="30480"/>
          </a:xfrm>
          <a:prstGeom prst="roundRect">
            <a:avLst>
              <a:gd name="adj" fmla="val 307995"/>
            </a:avLst>
          </a:prstGeom>
          <a:solidFill>
            <a:srgbClr val="C6BDDA"/>
          </a:solidFill>
          <a:ln/>
        </p:spPr>
      </p:sp>
      <p:sp>
        <p:nvSpPr>
          <p:cNvPr id="18" name="Shape 15"/>
          <p:cNvSpPr/>
          <p:nvPr/>
        </p:nvSpPr>
        <p:spPr>
          <a:xfrm>
            <a:off x="866001" y="6187559"/>
            <a:ext cx="502801" cy="502801"/>
          </a:xfrm>
          <a:prstGeom prst="roundRect">
            <a:avLst>
              <a:gd name="adj" fmla="val 18671"/>
            </a:avLst>
          </a:prstGeom>
          <a:solidFill>
            <a:srgbClr val="E0D7F4"/>
          </a:solidFill>
          <a:ln w="7620">
            <a:solidFill>
              <a:srgbClr val="C6BDDA"/>
            </a:solidFill>
            <a:prstDash val="solid"/>
          </a:ln>
        </p:spPr>
      </p:sp>
      <p:sp>
        <p:nvSpPr>
          <p:cNvPr id="19" name="Text 16"/>
          <p:cNvSpPr/>
          <p:nvPr/>
        </p:nvSpPr>
        <p:spPr>
          <a:xfrm>
            <a:off x="1016734" y="6254472"/>
            <a:ext cx="201335" cy="368856"/>
          </a:xfrm>
          <a:prstGeom prst="rect">
            <a:avLst/>
          </a:prstGeom>
          <a:noFill/>
          <a:ln/>
        </p:spPr>
        <p:txBody>
          <a:bodyPr wrap="none" rtlCol="0" anchor="t"/>
          <a:lstStyle/>
          <a:p>
            <a:pPr marL="0" indent="0" algn="ctr">
              <a:lnSpc>
                <a:spcPts val="2904"/>
              </a:lnSpc>
              <a:buNone/>
            </a:pPr>
            <a:r>
              <a:rPr lang="en-US" sz="2904" b="1" kern="0" spc="-58">
                <a:solidFill>
                  <a:srgbClr val="272525"/>
                </a:solidFill>
                <a:latin typeface="Petrona" pitchFamily="34" charset="0"/>
                <a:ea typeface="Petrona" pitchFamily="34" charset="-122"/>
                <a:cs typeface="Petrona" pitchFamily="34" charset="-120"/>
              </a:rPr>
              <a:t>3</a:t>
            </a:r>
            <a:endParaRPr lang="en-US" sz="2904"/>
          </a:p>
        </p:txBody>
      </p:sp>
      <p:sp>
        <p:nvSpPr>
          <p:cNvPr id="20" name="Text 17"/>
          <p:cNvSpPr/>
          <p:nvPr/>
        </p:nvSpPr>
        <p:spPr>
          <a:xfrm>
            <a:off x="2346722" y="6159698"/>
            <a:ext cx="3073241" cy="384096"/>
          </a:xfrm>
          <a:prstGeom prst="rect">
            <a:avLst/>
          </a:prstGeom>
          <a:noFill/>
          <a:ln/>
        </p:spPr>
        <p:txBody>
          <a:bodyPr wrap="none" rtlCol="0" anchor="t"/>
          <a:lstStyle/>
          <a:p>
            <a:pPr marL="0" indent="0" algn="l">
              <a:lnSpc>
                <a:spcPts val="3025"/>
              </a:lnSpc>
              <a:buNone/>
            </a:pPr>
            <a:r>
              <a:rPr lang="en-US" sz="2420" b="1" kern="0" spc="-48">
                <a:solidFill>
                  <a:srgbClr val="272525"/>
                </a:solidFill>
                <a:latin typeface="Petrona" pitchFamily="34" charset="0"/>
                <a:ea typeface="Petrona" pitchFamily="34" charset="-122"/>
                <a:cs typeface="Petrona" pitchFamily="34" charset="-120"/>
              </a:rPr>
              <a:t>Relatório</a:t>
            </a:r>
            <a:endParaRPr lang="en-US" sz="2420"/>
          </a:p>
        </p:txBody>
      </p:sp>
      <p:sp>
        <p:nvSpPr>
          <p:cNvPr id="21" name="Text 18"/>
          <p:cNvSpPr/>
          <p:nvPr/>
        </p:nvSpPr>
        <p:spPr>
          <a:xfrm>
            <a:off x="2346722" y="6677858"/>
            <a:ext cx="6015038" cy="715089"/>
          </a:xfrm>
          <a:prstGeom prst="rect">
            <a:avLst/>
          </a:prstGeom>
          <a:noFill/>
          <a:ln/>
        </p:spPr>
        <p:txBody>
          <a:bodyPr wrap="square" rtlCol="0" anchor="t"/>
          <a:lstStyle/>
          <a:p>
            <a:pPr marL="0" indent="0" algn="l">
              <a:lnSpc>
                <a:spcPts val="2816"/>
              </a:lnSpc>
              <a:buNone/>
            </a:pPr>
            <a:r>
              <a:rPr lang="en-US" sz="1760" kern="0" spc="-35">
                <a:solidFill>
                  <a:srgbClr val="272525"/>
                </a:solidFill>
                <a:latin typeface="Inter" pitchFamily="34" charset="0"/>
                <a:ea typeface="Inter" pitchFamily="34" charset="-122"/>
                <a:cs typeface="Inter" pitchFamily="34" charset="-120"/>
              </a:rPr>
              <a:t>Documentar os resultados dos testes e apresentar um relatório completo aos stakeholders.</a:t>
            </a:r>
            <a:endParaRPr lang="en-US" sz="1760"/>
          </a:p>
        </p:txBody>
      </p:sp>
    </p:spTree>
    <p:extLst>
      <p:ext uri="{BB962C8B-B14F-4D97-AF65-F5344CB8AC3E}">
        <p14:creationId xmlns:p14="http://schemas.microsoft.com/office/powerpoint/2010/main" val="2086860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5" name="Text 2"/>
          <p:cNvSpPr/>
          <p:nvPr/>
        </p:nvSpPr>
        <p:spPr>
          <a:xfrm>
            <a:off x="793790" y="3930729"/>
            <a:ext cx="9166384" cy="779621"/>
          </a:xfrm>
          <a:prstGeom prst="rect">
            <a:avLst/>
          </a:prstGeom>
          <a:noFill/>
          <a:ln/>
        </p:spPr>
        <p:txBody>
          <a:bodyPr wrap="none" rtlCol="0" anchor="t"/>
          <a:lstStyle/>
          <a:p>
            <a:pPr marL="0" indent="0" algn="ctr">
              <a:lnSpc>
                <a:spcPts val="6140"/>
              </a:lnSpc>
              <a:buNone/>
            </a:pPr>
            <a:r>
              <a:rPr lang="en-US" sz="4912" b="1" kern="0" spc="-98">
                <a:solidFill>
                  <a:srgbClr val="F95F88"/>
                </a:solidFill>
                <a:latin typeface="Petrona" pitchFamily="34" charset="0"/>
                <a:ea typeface="Petrona" pitchFamily="34" charset="-122"/>
                <a:cs typeface="Petrona" pitchFamily="34" charset="-120"/>
              </a:rPr>
              <a:t>Benefícios dos testes de aceitação</a:t>
            </a:r>
            <a:endParaRPr lang="en-US" sz="4912"/>
          </a:p>
        </p:txBody>
      </p:sp>
      <p:sp>
        <p:nvSpPr>
          <p:cNvPr id="6" name="Shape 3"/>
          <p:cNvSpPr/>
          <p:nvPr/>
        </p:nvSpPr>
        <p:spPr>
          <a:xfrm>
            <a:off x="793790" y="5050512"/>
            <a:ext cx="4196358" cy="2083594"/>
          </a:xfrm>
          <a:prstGeom prst="roundRect">
            <a:avLst>
              <a:gd name="adj" fmla="val 4572"/>
            </a:avLst>
          </a:prstGeom>
          <a:solidFill>
            <a:srgbClr val="E0D7F4"/>
          </a:solidFill>
          <a:ln w="7620">
            <a:solidFill>
              <a:srgbClr val="C6BDDA"/>
            </a:solidFill>
            <a:prstDash val="solid"/>
          </a:ln>
        </p:spPr>
      </p:sp>
      <p:sp>
        <p:nvSpPr>
          <p:cNvPr id="7" name="Text 4"/>
          <p:cNvSpPr/>
          <p:nvPr/>
        </p:nvSpPr>
        <p:spPr>
          <a:xfrm>
            <a:off x="1028224" y="5284946"/>
            <a:ext cx="3118842" cy="389930"/>
          </a:xfrm>
          <a:prstGeom prst="rect">
            <a:avLst/>
          </a:prstGeom>
          <a:noFill/>
          <a:ln/>
        </p:spPr>
        <p:txBody>
          <a:bodyPr wrap="none" rtlCol="0" anchor="t"/>
          <a:lstStyle/>
          <a:p>
            <a:pPr marL="0" indent="0">
              <a:lnSpc>
                <a:spcPts val="3070"/>
              </a:lnSpc>
              <a:buNone/>
            </a:pPr>
            <a:r>
              <a:rPr lang="en-US" sz="2456" b="1" kern="0" spc="-49">
                <a:solidFill>
                  <a:srgbClr val="272525"/>
                </a:solidFill>
                <a:latin typeface="Petrona" pitchFamily="34" charset="0"/>
                <a:ea typeface="Petrona" pitchFamily="34" charset="-122"/>
                <a:cs typeface="Petrona" pitchFamily="34" charset="-120"/>
              </a:rPr>
              <a:t>Reduz Riscos</a:t>
            </a:r>
            <a:endParaRPr lang="en-US" sz="2456"/>
          </a:p>
        </p:txBody>
      </p:sp>
      <p:sp>
        <p:nvSpPr>
          <p:cNvPr id="8" name="Text 5"/>
          <p:cNvSpPr/>
          <p:nvPr/>
        </p:nvSpPr>
        <p:spPr>
          <a:xfrm>
            <a:off x="1028224" y="5810964"/>
            <a:ext cx="3727490" cy="1088708"/>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Identifica problemas em tempo hábil, antes do lançamento, minimizando o risco de falhas.</a:t>
            </a:r>
            <a:endParaRPr lang="en-US" sz="1786"/>
          </a:p>
        </p:txBody>
      </p:sp>
      <p:sp>
        <p:nvSpPr>
          <p:cNvPr id="9" name="Shape 6"/>
          <p:cNvSpPr/>
          <p:nvPr/>
        </p:nvSpPr>
        <p:spPr>
          <a:xfrm>
            <a:off x="5216962" y="5050512"/>
            <a:ext cx="4196358" cy="2083594"/>
          </a:xfrm>
          <a:prstGeom prst="roundRect">
            <a:avLst>
              <a:gd name="adj" fmla="val 4572"/>
            </a:avLst>
          </a:prstGeom>
          <a:solidFill>
            <a:srgbClr val="E0D7F4"/>
          </a:solidFill>
          <a:ln w="7620">
            <a:solidFill>
              <a:srgbClr val="C6BDDA"/>
            </a:solidFill>
            <a:prstDash val="solid"/>
          </a:ln>
        </p:spPr>
      </p:sp>
      <p:sp>
        <p:nvSpPr>
          <p:cNvPr id="10" name="Text 7"/>
          <p:cNvSpPr/>
          <p:nvPr/>
        </p:nvSpPr>
        <p:spPr>
          <a:xfrm>
            <a:off x="5451396" y="5284946"/>
            <a:ext cx="3118842" cy="389930"/>
          </a:xfrm>
          <a:prstGeom prst="rect">
            <a:avLst/>
          </a:prstGeom>
          <a:noFill/>
          <a:ln/>
        </p:spPr>
        <p:txBody>
          <a:bodyPr wrap="none" rtlCol="0" anchor="t"/>
          <a:lstStyle/>
          <a:p>
            <a:pPr marL="0" indent="0">
              <a:lnSpc>
                <a:spcPts val="3070"/>
              </a:lnSpc>
              <a:buNone/>
            </a:pPr>
            <a:r>
              <a:rPr lang="en-US" sz="2456" b="1" kern="0" spc="-49">
                <a:solidFill>
                  <a:srgbClr val="272525"/>
                </a:solidFill>
                <a:latin typeface="Petrona" pitchFamily="34" charset="0"/>
                <a:ea typeface="Petrona" pitchFamily="34" charset="-122"/>
                <a:cs typeface="Petrona" pitchFamily="34" charset="-120"/>
              </a:rPr>
              <a:t>Melhora a Qualidade</a:t>
            </a:r>
            <a:endParaRPr lang="en-US" sz="2456"/>
          </a:p>
        </p:txBody>
      </p:sp>
      <p:sp>
        <p:nvSpPr>
          <p:cNvPr id="11" name="Text 8"/>
          <p:cNvSpPr/>
          <p:nvPr/>
        </p:nvSpPr>
        <p:spPr>
          <a:xfrm>
            <a:off x="5451396" y="5810964"/>
            <a:ext cx="3727490" cy="1088708"/>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Garante que o software atenda às necessidades dos usuários e aos requisitos de qualidade.</a:t>
            </a:r>
            <a:endParaRPr lang="en-US" sz="1786"/>
          </a:p>
        </p:txBody>
      </p:sp>
      <p:sp>
        <p:nvSpPr>
          <p:cNvPr id="12" name="Shape 9"/>
          <p:cNvSpPr/>
          <p:nvPr/>
        </p:nvSpPr>
        <p:spPr>
          <a:xfrm>
            <a:off x="9640133" y="5050512"/>
            <a:ext cx="4196358" cy="2083594"/>
          </a:xfrm>
          <a:prstGeom prst="roundRect">
            <a:avLst>
              <a:gd name="adj" fmla="val 4572"/>
            </a:avLst>
          </a:prstGeom>
          <a:solidFill>
            <a:srgbClr val="E0D7F4"/>
          </a:solidFill>
          <a:ln w="7620">
            <a:solidFill>
              <a:srgbClr val="C6BDDA"/>
            </a:solidFill>
            <a:prstDash val="solid"/>
          </a:ln>
        </p:spPr>
      </p:sp>
      <p:sp>
        <p:nvSpPr>
          <p:cNvPr id="13" name="Text 10"/>
          <p:cNvSpPr/>
          <p:nvPr/>
        </p:nvSpPr>
        <p:spPr>
          <a:xfrm>
            <a:off x="9874568" y="5284946"/>
            <a:ext cx="3118842" cy="389930"/>
          </a:xfrm>
          <a:prstGeom prst="rect">
            <a:avLst/>
          </a:prstGeom>
          <a:noFill/>
          <a:ln/>
        </p:spPr>
        <p:txBody>
          <a:bodyPr wrap="none" rtlCol="0" anchor="t"/>
          <a:lstStyle/>
          <a:p>
            <a:pPr marL="0" indent="0">
              <a:lnSpc>
                <a:spcPts val="3070"/>
              </a:lnSpc>
              <a:buNone/>
            </a:pPr>
            <a:r>
              <a:rPr lang="en-US" sz="2456" b="1" kern="0" spc="-49">
                <a:solidFill>
                  <a:srgbClr val="272525"/>
                </a:solidFill>
                <a:latin typeface="Petrona" pitchFamily="34" charset="0"/>
                <a:ea typeface="Petrona" pitchFamily="34" charset="-122"/>
                <a:cs typeface="Petrona" pitchFamily="34" charset="-120"/>
              </a:rPr>
              <a:t>Aumenta a Confiança</a:t>
            </a:r>
            <a:endParaRPr lang="en-US" sz="2456"/>
          </a:p>
        </p:txBody>
      </p:sp>
      <p:sp>
        <p:nvSpPr>
          <p:cNvPr id="14" name="Text 11"/>
          <p:cNvSpPr/>
          <p:nvPr/>
        </p:nvSpPr>
        <p:spPr>
          <a:xfrm>
            <a:off x="9874568" y="5810964"/>
            <a:ext cx="3727490" cy="1088708"/>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Fornece aos stakeholders a confiança de que o software funciona como esperado.</a:t>
            </a:r>
            <a:endParaRPr lang="en-US" sz="1786"/>
          </a:p>
        </p:txBody>
      </p:sp>
    </p:spTree>
    <p:extLst>
      <p:ext uri="{BB962C8B-B14F-4D97-AF65-F5344CB8AC3E}">
        <p14:creationId xmlns:p14="http://schemas.microsoft.com/office/powerpoint/2010/main" val="3003238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72358" y="1163003"/>
            <a:ext cx="7431881" cy="758547"/>
          </a:xfrm>
          <a:prstGeom prst="rect">
            <a:avLst/>
          </a:prstGeom>
          <a:noFill/>
          <a:ln/>
        </p:spPr>
        <p:txBody>
          <a:bodyPr wrap="none" rtlCol="0" anchor="t"/>
          <a:lstStyle/>
          <a:p>
            <a:pPr marL="0" indent="0" algn="ctr">
              <a:lnSpc>
                <a:spcPts val="5974"/>
              </a:lnSpc>
              <a:buNone/>
            </a:pPr>
            <a:r>
              <a:rPr lang="en-US" sz="4779" b="1" kern="0" spc="-96">
                <a:solidFill>
                  <a:srgbClr val="F95F88"/>
                </a:solidFill>
                <a:latin typeface="Petrona" pitchFamily="34" charset="0"/>
                <a:ea typeface="Petrona" pitchFamily="34" charset="-122"/>
                <a:cs typeface="Petrona" pitchFamily="34" charset="-120"/>
              </a:rPr>
              <a:t>O que são testes de sistema?</a:t>
            </a:r>
            <a:endParaRPr lang="en-US" sz="4779"/>
          </a:p>
        </p:txBody>
      </p:sp>
      <p:sp>
        <p:nvSpPr>
          <p:cNvPr id="6" name="Text 3"/>
          <p:cNvSpPr/>
          <p:nvPr/>
        </p:nvSpPr>
        <p:spPr>
          <a:xfrm>
            <a:off x="772358" y="2252543"/>
            <a:ext cx="7599283" cy="1412557"/>
          </a:xfrm>
          <a:prstGeom prst="rect">
            <a:avLst/>
          </a:prstGeom>
          <a:noFill/>
          <a:ln/>
        </p:spPr>
        <p:txBody>
          <a:bodyPr wrap="square" rtlCol="0" anchor="t"/>
          <a:lstStyle/>
          <a:p>
            <a:pPr marL="0" indent="0">
              <a:lnSpc>
                <a:spcPts val="2780"/>
              </a:lnSpc>
              <a:buNone/>
            </a:pPr>
            <a:r>
              <a:rPr lang="en-US" sz="1738" kern="0" spc="-35">
                <a:solidFill>
                  <a:srgbClr val="272525"/>
                </a:solidFill>
                <a:latin typeface="Inter" pitchFamily="34" charset="0"/>
                <a:ea typeface="Inter" pitchFamily="34" charset="-122"/>
                <a:cs typeface="Inter" pitchFamily="34" charset="-120"/>
              </a:rPr>
              <a:t>Os testes de sistema são realizados para verificar se o software integrado funciona como um todo, testando a interação entre os diferentes módulos e componentes. Esses testes verificam se o sistema atende aos requisitos de desempenho e segurança.</a:t>
            </a:r>
            <a:endParaRPr lang="en-US" sz="1738"/>
          </a:p>
        </p:txBody>
      </p:sp>
      <p:sp>
        <p:nvSpPr>
          <p:cNvPr id="7" name="Shape 4"/>
          <p:cNvSpPr/>
          <p:nvPr/>
        </p:nvSpPr>
        <p:spPr>
          <a:xfrm>
            <a:off x="772358" y="4161592"/>
            <a:ext cx="496491" cy="496491"/>
          </a:xfrm>
          <a:prstGeom prst="roundRect">
            <a:avLst>
              <a:gd name="adj" fmla="val 18670"/>
            </a:avLst>
          </a:prstGeom>
          <a:solidFill>
            <a:srgbClr val="E0D7F4"/>
          </a:solidFill>
          <a:ln w="7620">
            <a:solidFill>
              <a:srgbClr val="C6BDDA"/>
            </a:solidFill>
            <a:prstDash val="solid"/>
          </a:ln>
        </p:spPr>
      </p:sp>
      <p:sp>
        <p:nvSpPr>
          <p:cNvPr id="8" name="Text 5"/>
          <p:cNvSpPr/>
          <p:nvPr/>
        </p:nvSpPr>
        <p:spPr>
          <a:xfrm>
            <a:off x="946309" y="4227790"/>
            <a:ext cx="148590" cy="364093"/>
          </a:xfrm>
          <a:prstGeom prst="rect">
            <a:avLst/>
          </a:prstGeom>
          <a:noFill/>
          <a:ln/>
        </p:spPr>
        <p:txBody>
          <a:bodyPr wrap="none" rtlCol="0" anchor="t"/>
          <a:lstStyle/>
          <a:p>
            <a:pPr marL="0" indent="0" algn="ctr">
              <a:lnSpc>
                <a:spcPts val="2867"/>
              </a:lnSpc>
              <a:buNone/>
            </a:pPr>
            <a:r>
              <a:rPr lang="en-US" sz="2867" b="1" kern="0" spc="-57">
                <a:solidFill>
                  <a:srgbClr val="272525"/>
                </a:solidFill>
                <a:latin typeface="Petrona" pitchFamily="34" charset="0"/>
                <a:ea typeface="Petrona" pitchFamily="34" charset="-122"/>
                <a:cs typeface="Petrona" pitchFamily="34" charset="-120"/>
              </a:rPr>
              <a:t>1</a:t>
            </a:r>
            <a:endParaRPr lang="en-US" sz="2867"/>
          </a:p>
        </p:txBody>
      </p:sp>
      <p:sp>
        <p:nvSpPr>
          <p:cNvPr id="9" name="Text 6"/>
          <p:cNvSpPr/>
          <p:nvPr/>
        </p:nvSpPr>
        <p:spPr>
          <a:xfrm>
            <a:off x="1489472" y="4161592"/>
            <a:ext cx="2972276" cy="379333"/>
          </a:xfrm>
          <a:prstGeom prst="rect">
            <a:avLst/>
          </a:prstGeom>
          <a:noFill/>
          <a:ln/>
        </p:spPr>
        <p:txBody>
          <a:bodyPr wrap="none" rtlCol="0" anchor="t"/>
          <a:lstStyle/>
          <a:p>
            <a:pPr marL="0" indent="0">
              <a:lnSpc>
                <a:spcPts val="2987"/>
              </a:lnSpc>
              <a:buNone/>
            </a:pPr>
            <a:r>
              <a:rPr lang="en-US" sz="2389" b="1" kern="0" spc="-48">
                <a:solidFill>
                  <a:srgbClr val="272525"/>
                </a:solidFill>
                <a:latin typeface="Petrona" pitchFamily="34" charset="0"/>
                <a:ea typeface="Petrona" pitchFamily="34" charset="-122"/>
                <a:cs typeface="Petrona" pitchFamily="34" charset="-120"/>
              </a:rPr>
              <a:t>Objetivo</a:t>
            </a:r>
            <a:endParaRPr lang="en-US" sz="2389"/>
          </a:p>
        </p:txBody>
      </p:sp>
      <p:sp>
        <p:nvSpPr>
          <p:cNvPr id="10" name="Text 7"/>
          <p:cNvSpPr/>
          <p:nvPr/>
        </p:nvSpPr>
        <p:spPr>
          <a:xfrm>
            <a:off x="1489472" y="4673322"/>
            <a:ext cx="2972276" cy="1059418"/>
          </a:xfrm>
          <a:prstGeom prst="rect">
            <a:avLst/>
          </a:prstGeom>
          <a:noFill/>
          <a:ln/>
        </p:spPr>
        <p:txBody>
          <a:bodyPr wrap="square" rtlCol="0" anchor="t"/>
          <a:lstStyle/>
          <a:p>
            <a:pPr marL="0" indent="0">
              <a:lnSpc>
                <a:spcPts val="2780"/>
              </a:lnSpc>
              <a:buNone/>
            </a:pPr>
            <a:r>
              <a:rPr lang="en-US" sz="1738" kern="0" spc="-35">
                <a:solidFill>
                  <a:srgbClr val="272525"/>
                </a:solidFill>
                <a:latin typeface="Inter" pitchFamily="34" charset="0"/>
                <a:ea typeface="Inter" pitchFamily="34" charset="-122"/>
                <a:cs typeface="Inter" pitchFamily="34" charset="-120"/>
              </a:rPr>
              <a:t>Verificar se o sistema integrado atende aos requisitos do projeto.</a:t>
            </a:r>
            <a:endParaRPr lang="en-US" sz="1738"/>
          </a:p>
        </p:txBody>
      </p:sp>
      <p:sp>
        <p:nvSpPr>
          <p:cNvPr id="11" name="Shape 8"/>
          <p:cNvSpPr/>
          <p:nvPr/>
        </p:nvSpPr>
        <p:spPr>
          <a:xfrm>
            <a:off x="4682371" y="4161592"/>
            <a:ext cx="496491" cy="496491"/>
          </a:xfrm>
          <a:prstGeom prst="roundRect">
            <a:avLst>
              <a:gd name="adj" fmla="val 18670"/>
            </a:avLst>
          </a:prstGeom>
          <a:solidFill>
            <a:srgbClr val="E0D7F4"/>
          </a:solidFill>
          <a:ln w="7620">
            <a:solidFill>
              <a:srgbClr val="C6BDDA"/>
            </a:solidFill>
            <a:prstDash val="solid"/>
          </a:ln>
        </p:spPr>
      </p:sp>
      <p:sp>
        <p:nvSpPr>
          <p:cNvPr id="12" name="Text 9"/>
          <p:cNvSpPr/>
          <p:nvPr/>
        </p:nvSpPr>
        <p:spPr>
          <a:xfrm>
            <a:off x="4830961" y="4227790"/>
            <a:ext cx="199192" cy="364093"/>
          </a:xfrm>
          <a:prstGeom prst="rect">
            <a:avLst/>
          </a:prstGeom>
          <a:noFill/>
          <a:ln/>
        </p:spPr>
        <p:txBody>
          <a:bodyPr wrap="none" rtlCol="0" anchor="t"/>
          <a:lstStyle/>
          <a:p>
            <a:pPr marL="0" indent="0" algn="ctr">
              <a:lnSpc>
                <a:spcPts val="2867"/>
              </a:lnSpc>
              <a:buNone/>
            </a:pPr>
            <a:r>
              <a:rPr lang="en-US" sz="2867" b="1" kern="0" spc="-57">
                <a:solidFill>
                  <a:srgbClr val="272525"/>
                </a:solidFill>
                <a:latin typeface="Petrona" pitchFamily="34" charset="0"/>
                <a:ea typeface="Petrona" pitchFamily="34" charset="-122"/>
                <a:cs typeface="Petrona" pitchFamily="34" charset="-120"/>
              </a:rPr>
              <a:t>2</a:t>
            </a:r>
            <a:endParaRPr lang="en-US" sz="2867"/>
          </a:p>
        </p:txBody>
      </p:sp>
      <p:sp>
        <p:nvSpPr>
          <p:cNvPr id="13" name="Text 10"/>
          <p:cNvSpPr/>
          <p:nvPr/>
        </p:nvSpPr>
        <p:spPr>
          <a:xfrm>
            <a:off x="5399484" y="4161592"/>
            <a:ext cx="2972276" cy="379333"/>
          </a:xfrm>
          <a:prstGeom prst="rect">
            <a:avLst/>
          </a:prstGeom>
          <a:noFill/>
          <a:ln/>
        </p:spPr>
        <p:txBody>
          <a:bodyPr wrap="none" rtlCol="0" anchor="t"/>
          <a:lstStyle/>
          <a:p>
            <a:pPr marL="0" indent="0">
              <a:lnSpc>
                <a:spcPts val="2987"/>
              </a:lnSpc>
              <a:buNone/>
            </a:pPr>
            <a:r>
              <a:rPr lang="en-US" sz="2389" b="1" kern="0" spc="-48">
                <a:solidFill>
                  <a:srgbClr val="272525"/>
                </a:solidFill>
                <a:latin typeface="Petrona" pitchFamily="34" charset="0"/>
                <a:ea typeface="Petrona" pitchFamily="34" charset="-122"/>
                <a:cs typeface="Petrona" pitchFamily="34" charset="-120"/>
              </a:rPr>
              <a:t>Quem Realiza</a:t>
            </a:r>
            <a:endParaRPr lang="en-US" sz="2389"/>
          </a:p>
        </p:txBody>
      </p:sp>
      <p:sp>
        <p:nvSpPr>
          <p:cNvPr id="14" name="Text 11"/>
          <p:cNvSpPr/>
          <p:nvPr/>
        </p:nvSpPr>
        <p:spPr>
          <a:xfrm>
            <a:off x="5399484" y="4673322"/>
            <a:ext cx="2972276" cy="1059418"/>
          </a:xfrm>
          <a:prstGeom prst="rect">
            <a:avLst/>
          </a:prstGeom>
          <a:noFill/>
          <a:ln/>
        </p:spPr>
        <p:txBody>
          <a:bodyPr wrap="square" rtlCol="0" anchor="t"/>
          <a:lstStyle/>
          <a:p>
            <a:pPr marL="0" indent="0">
              <a:lnSpc>
                <a:spcPts val="2780"/>
              </a:lnSpc>
              <a:buNone/>
            </a:pPr>
            <a:r>
              <a:rPr lang="en-US" sz="1738" kern="0" spc="-35">
                <a:solidFill>
                  <a:srgbClr val="272525"/>
                </a:solidFill>
                <a:latin typeface="Inter" pitchFamily="34" charset="0"/>
                <a:ea typeface="Inter" pitchFamily="34" charset="-122"/>
                <a:cs typeface="Inter" pitchFamily="34" charset="-120"/>
              </a:rPr>
              <a:t>Equipe de testes de software, com conhecimento profundo do sistema.</a:t>
            </a:r>
            <a:endParaRPr lang="en-US" sz="1738"/>
          </a:p>
        </p:txBody>
      </p:sp>
      <p:sp>
        <p:nvSpPr>
          <p:cNvPr id="15" name="Shape 12"/>
          <p:cNvSpPr/>
          <p:nvPr/>
        </p:nvSpPr>
        <p:spPr>
          <a:xfrm>
            <a:off x="772358" y="6201608"/>
            <a:ext cx="496491" cy="496491"/>
          </a:xfrm>
          <a:prstGeom prst="roundRect">
            <a:avLst>
              <a:gd name="adj" fmla="val 18670"/>
            </a:avLst>
          </a:prstGeom>
          <a:solidFill>
            <a:srgbClr val="E0D7F4"/>
          </a:solidFill>
          <a:ln w="7620">
            <a:solidFill>
              <a:srgbClr val="C6BDDA"/>
            </a:solidFill>
            <a:prstDash val="solid"/>
          </a:ln>
        </p:spPr>
      </p:sp>
      <p:sp>
        <p:nvSpPr>
          <p:cNvPr id="16" name="Text 13"/>
          <p:cNvSpPr/>
          <p:nvPr/>
        </p:nvSpPr>
        <p:spPr>
          <a:xfrm>
            <a:off x="921187" y="6267807"/>
            <a:ext cx="198834" cy="364093"/>
          </a:xfrm>
          <a:prstGeom prst="rect">
            <a:avLst/>
          </a:prstGeom>
          <a:noFill/>
          <a:ln/>
        </p:spPr>
        <p:txBody>
          <a:bodyPr wrap="none" rtlCol="0" anchor="t"/>
          <a:lstStyle/>
          <a:p>
            <a:pPr marL="0" indent="0" algn="ctr">
              <a:lnSpc>
                <a:spcPts val="2867"/>
              </a:lnSpc>
              <a:buNone/>
            </a:pPr>
            <a:r>
              <a:rPr lang="en-US" sz="2867" b="1" kern="0" spc="-57">
                <a:solidFill>
                  <a:srgbClr val="272525"/>
                </a:solidFill>
                <a:latin typeface="Petrona" pitchFamily="34" charset="0"/>
                <a:ea typeface="Petrona" pitchFamily="34" charset="-122"/>
                <a:cs typeface="Petrona" pitchFamily="34" charset="-120"/>
              </a:rPr>
              <a:t>3</a:t>
            </a:r>
            <a:endParaRPr lang="en-US" sz="2867"/>
          </a:p>
        </p:txBody>
      </p:sp>
      <p:sp>
        <p:nvSpPr>
          <p:cNvPr id="17" name="Text 14"/>
          <p:cNvSpPr/>
          <p:nvPr/>
        </p:nvSpPr>
        <p:spPr>
          <a:xfrm>
            <a:off x="1489472" y="6201608"/>
            <a:ext cx="3034546" cy="379333"/>
          </a:xfrm>
          <a:prstGeom prst="rect">
            <a:avLst/>
          </a:prstGeom>
          <a:noFill/>
          <a:ln/>
        </p:spPr>
        <p:txBody>
          <a:bodyPr wrap="none" rtlCol="0" anchor="t"/>
          <a:lstStyle/>
          <a:p>
            <a:pPr marL="0" indent="0">
              <a:lnSpc>
                <a:spcPts val="2987"/>
              </a:lnSpc>
              <a:buNone/>
            </a:pPr>
            <a:r>
              <a:rPr lang="en-US" sz="2389" b="1" kern="0" spc="-48">
                <a:solidFill>
                  <a:srgbClr val="272525"/>
                </a:solidFill>
                <a:latin typeface="Petrona" pitchFamily="34" charset="0"/>
                <a:ea typeface="Petrona" pitchFamily="34" charset="-122"/>
                <a:cs typeface="Petrona" pitchFamily="34" charset="-120"/>
              </a:rPr>
              <a:t>Quando Realizar</a:t>
            </a:r>
            <a:endParaRPr lang="en-US" sz="2389"/>
          </a:p>
        </p:txBody>
      </p:sp>
      <p:sp>
        <p:nvSpPr>
          <p:cNvPr id="18" name="Text 15"/>
          <p:cNvSpPr/>
          <p:nvPr/>
        </p:nvSpPr>
        <p:spPr>
          <a:xfrm>
            <a:off x="1489472" y="6713339"/>
            <a:ext cx="6882170" cy="353139"/>
          </a:xfrm>
          <a:prstGeom prst="rect">
            <a:avLst/>
          </a:prstGeom>
          <a:noFill/>
          <a:ln/>
        </p:spPr>
        <p:txBody>
          <a:bodyPr wrap="none" rtlCol="0" anchor="t"/>
          <a:lstStyle/>
          <a:p>
            <a:pPr marL="0" indent="0">
              <a:lnSpc>
                <a:spcPts val="2780"/>
              </a:lnSpc>
              <a:buNone/>
            </a:pPr>
            <a:r>
              <a:rPr lang="en-US" sz="1738" kern="0" spc="-35">
                <a:solidFill>
                  <a:srgbClr val="272525"/>
                </a:solidFill>
                <a:latin typeface="Inter" pitchFamily="34" charset="0"/>
                <a:ea typeface="Inter" pitchFamily="34" charset="-122"/>
                <a:cs typeface="Inter" pitchFamily="34" charset="-120"/>
              </a:rPr>
              <a:t>Após a integração dos componentes do sistema.</a:t>
            </a:r>
            <a:endParaRPr lang="en-US" sz="1738"/>
          </a:p>
        </p:txBody>
      </p:sp>
    </p:spTree>
    <p:extLst>
      <p:ext uri="{BB962C8B-B14F-4D97-AF65-F5344CB8AC3E}">
        <p14:creationId xmlns:p14="http://schemas.microsoft.com/office/powerpoint/2010/main" val="3782141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47090" y="969764"/>
            <a:ext cx="7351038" cy="747236"/>
          </a:xfrm>
          <a:prstGeom prst="rect">
            <a:avLst/>
          </a:prstGeom>
          <a:noFill/>
          <a:ln/>
        </p:spPr>
        <p:txBody>
          <a:bodyPr wrap="none" rtlCol="0" anchor="t"/>
          <a:lstStyle/>
          <a:p>
            <a:pPr marL="0" indent="0">
              <a:lnSpc>
                <a:spcPts val="5883"/>
              </a:lnSpc>
              <a:buNone/>
            </a:pPr>
            <a:r>
              <a:rPr lang="en-US" sz="4707" b="1" kern="0" spc="-94">
                <a:solidFill>
                  <a:srgbClr val="F95F88"/>
                </a:solidFill>
                <a:latin typeface="Petrona" pitchFamily="34" charset="0"/>
                <a:ea typeface="Petrona" pitchFamily="34" charset="-122"/>
                <a:cs typeface="Petrona" pitchFamily="34" charset="-120"/>
              </a:rPr>
              <a:t>Etapas dos testes de sistema</a:t>
            </a:r>
            <a:endParaRPr lang="en-US" sz="4707"/>
          </a:p>
        </p:txBody>
      </p:sp>
      <p:pic>
        <p:nvPicPr>
          <p:cNvPr id="6" name="Image 1" descr="preencoded.png"/>
          <p:cNvPicPr>
            <a:picLocks noChangeAspect="1"/>
          </p:cNvPicPr>
          <p:nvPr/>
        </p:nvPicPr>
        <p:blipFill>
          <a:blip r:embed="rId4"/>
          <a:stretch>
            <a:fillRect/>
          </a:stretch>
        </p:blipFill>
        <p:spPr>
          <a:xfrm>
            <a:off x="6247090" y="2042993"/>
            <a:ext cx="1086803" cy="1738908"/>
          </a:xfrm>
          <a:prstGeom prst="rect">
            <a:avLst/>
          </a:prstGeom>
        </p:spPr>
      </p:pic>
      <p:sp>
        <p:nvSpPr>
          <p:cNvPr id="7" name="Text 3"/>
          <p:cNvSpPr/>
          <p:nvPr/>
        </p:nvSpPr>
        <p:spPr>
          <a:xfrm>
            <a:off x="7659886" y="2260283"/>
            <a:ext cx="2988707" cy="373499"/>
          </a:xfrm>
          <a:prstGeom prst="rect">
            <a:avLst/>
          </a:prstGeom>
          <a:noFill/>
          <a:ln/>
        </p:spPr>
        <p:txBody>
          <a:bodyPr wrap="none" rtlCol="0" anchor="t"/>
          <a:lstStyle/>
          <a:p>
            <a:pPr marL="0" indent="0" algn="l">
              <a:lnSpc>
                <a:spcPts val="2942"/>
              </a:lnSpc>
              <a:buNone/>
            </a:pPr>
            <a:r>
              <a:rPr lang="en-US" sz="2353" b="1" kern="0" spc="-47">
                <a:solidFill>
                  <a:srgbClr val="272525"/>
                </a:solidFill>
                <a:latin typeface="Petrona" pitchFamily="34" charset="0"/>
                <a:ea typeface="Petrona" pitchFamily="34" charset="-122"/>
                <a:cs typeface="Petrona" pitchFamily="34" charset="-120"/>
              </a:rPr>
              <a:t>Planejamento</a:t>
            </a:r>
            <a:endParaRPr lang="en-US" sz="2353"/>
          </a:p>
        </p:txBody>
      </p:sp>
      <p:sp>
        <p:nvSpPr>
          <p:cNvPr id="8" name="Text 4"/>
          <p:cNvSpPr/>
          <p:nvPr/>
        </p:nvSpPr>
        <p:spPr>
          <a:xfrm>
            <a:off x="7659886" y="2764155"/>
            <a:ext cx="6209824" cy="347782"/>
          </a:xfrm>
          <a:prstGeom prst="rect">
            <a:avLst/>
          </a:prstGeom>
          <a:noFill/>
          <a:ln/>
        </p:spPr>
        <p:txBody>
          <a:bodyPr wrap="none" rtlCol="0" anchor="t"/>
          <a:lstStyle/>
          <a:p>
            <a:pPr marL="0" indent="0" algn="l">
              <a:lnSpc>
                <a:spcPts val="2739"/>
              </a:lnSpc>
              <a:buNone/>
            </a:pPr>
            <a:r>
              <a:rPr lang="en-US" sz="1712" kern="0" spc="-34">
                <a:solidFill>
                  <a:srgbClr val="272525"/>
                </a:solidFill>
                <a:latin typeface="Inter" pitchFamily="34" charset="0"/>
                <a:ea typeface="Inter" pitchFamily="34" charset="-122"/>
                <a:cs typeface="Inter" pitchFamily="34" charset="-120"/>
              </a:rPr>
              <a:t>Definir o escopo, critérios de teste e casos de teste.</a:t>
            </a:r>
            <a:endParaRPr lang="en-US" sz="1712"/>
          </a:p>
        </p:txBody>
      </p:sp>
      <p:pic>
        <p:nvPicPr>
          <p:cNvPr id="9" name="Image 2" descr="preencoded.png"/>
          <p:cNvPicPr>
            <a:picLocks noChangeAspect="1"/>
          </p:cNvPicPr>
          <p:nvPr/>
        </p:nvPicPr>
        <p:blipFill>
          <a:blip r:embed="rId5"/>
          <a:stretch>
            <a:fillRect/>
          </a:stretch>
        </p:blipFill>
        <p:spPr>
          <a:xfrm>
            <a:off x="6247090" y="3781901"/>
            <a:ext cx="1086803" cy="1738908"/>
          </a:xfrm>
          <a:prstGeom prst="rect">
            <a:avLst/>
          </a:prstGeom>
        </p:spPr>
      </p:pic>
      <p:sp>
        <p:nvSpPr>
          <p:cNvPr id="10" name="Text 5"/>
          <p:cNvSpPr/>
          <p:nvPr/>
        </p:nvSpPr>
        <p:spPr>
          <a:xfrm>
            <a:off x="7659886" y="3999190"/>
            <a:ext cx="2988707" cy="373499"/>
          </a:xfrm>
          <a:prstGeom prst="rect">
            <a:avLst/>
          </a:prstGeom>
          <a:noFill/>
          <a:ln/>
        </p:spPr>
        <p:txBody>
          <a:bodyPr wrap="none" rtlCol="0" anchor="t"/>
          <a:lstStyle/>
          <a:p>
            <a:pPr marL="0" indent="0" algn="l">
              <a:lnSpc>
                <a:spcPts val="2942"/>
              </a:lnSpc>
              <a:buNone/>
            </a:pPr>
            <a:r>
              <a:rPr lang="en-US" sz="2353" b="1" kern="0" spc="-47">
                <a:solidFill>
                  <a:srgbClr val="272525"/>
                </a:solidFill>
                <a:latin typeface="Petrona" pitchFamily="34" charset="0"/>
                <a:ea typeface="Petrona" pitchFamily="34" charset="-122"/>
                <a:cs typeface="Petrona" pitchFamily="34" charset="-120"/>
              </a:rPr>
              <a:t>Execução</a:t>
            </a:r>
            <a:endParaRPr lang="en-US" sz="2353"/>
          </a:p>
        </p:txBody>
      </p:sp>
      <p:sp>
        <p:nvSpPr>
          <p:cNvPr id="11" name="Text 6"/>
          <p:cNvSpPr/>
          <p:nvPr/>
        </p:nvSpPr>
        <p:spPr>
          <a:xfrm>
            <a:off x="7659886" y="4503063"/>
            <a:ext cx="6209824" cy="695563"/>
          </a:xfrm>
          <a:prstGeom prst="rect">
            <a:avLst/>
          </a:prstGeom>
          <a:noFill/>
          <a:ln/>
        </p:spPr>
        <p:txBody>
          <a:bodyPr wrap="square" rtlCol="0" anchor="t"/>
          <a:lstStyle/>
          <a:p>
            <a:pPr marL="0" indent="0" algn="l">
              <a:lnSpc>
                <a:spcPts val="2739"/>
              </a:lnSpc>
              <a:buNone/>
            </a:pPr>
            <a:r>
              <a:rPr lang="en-US" sz="1712" kern="0" spc="-34">
                <a:solidFill>
                  <a:srgbClr val="272525"/>
                </a:solidFill>
                <a:latin typeface="Inter" pitchFamily="34" charset="0"/>
                <a:ea typeface="Inter" pitchFamily="34" charset="-122"/>
                <a:cs typeface="Inter" pitchFamily="34" charset="-120"/>
              </a:rPr>
              <a:t>Executar os casos de teste, registrar os resultados e os defeitos encontrados.</a:t>
            </a:r>
            <a:endParaRPr lang="en-US" sz="1712"/>
          </a:p>
        </p:txBody>
      </p:sp>
      <p:pic>
        <p:nvPicPr>
          <p:cNvPr id="12" name="Image 3" descr="preencoded.png"/>
          <p:cNvPicPr>
            <a:picLocks noChangeAspect="1"/>
          </p:cNvPicPr>
          <p:nvPr/>
        </p:nvPicPr>
        <p:blipFill>
          <a:blip r:embed="rId6"/>
          <a:stretch>
            <a:fillRect/>
          </a:stretch>
        </p:blipFill>
        <p:spPr>
          <a:xfrm>
            <a:off x="6247090" y="5520809"/>
            <a:ext cx="1086803" cy="1738908"/>
          </a:xfrm>
          <a:prstGeom prst="rect">
            <a:avLst/>
          </a:prstGeom>
        </p:spPr>
      </p:pic>
      <p:sp>
        <p:nvSpPr>
          <p:cNvPr id="13" name="Text 7"/>
          <p:cNvSpPr/>
          <p:nvPr/>
        </p:nvSpPr>
        <p:spPr>
          <a:xfrm>
            <a:off x="7659886" y="5738098"/>
            <a:ext cx="2988707" cy="373499"/>
          </a:xfrm>
          <a:prstGeom prst="rect">
            <a:avLst/>
          </a:prstGeom>
          <a:noFill/>
          <a:ln/>
        </p:spPr>
        <p:txBody>
          <a:bodyPr wrap="none" rtlCol="0" anchor="t"/>
          <a:lstStyle/>
          <a:p>
            <a:pPr marL="0" indent="0" algn="l">
              <a:lnSpc>
                <a:spcPts val="2942"/>
              </a:lnSpc>
              <a:buNone/>
            </a:pPr>
            <a:r>
              <a:rPr lang="en-US" sz="2353" b="1" kern="0" spc="-47">
                <a:solidFill>
                  <a:srgbClr val="272525"/>
                </a:solidFill>
                <a:latin typeface="Petrona" pitchFamily="34" charset="0"/>
                <a:ea typeface="Petrona" pitchFamily="34" charset="-122"/>
                <a:cs typeface="Petrona" pitchFamily="34" charset="-120"/>
              </a:rPr>
              <a:t>Relatório</a:t>
            </a:r>
            <a:endParaRPr lang="en-US" sz="2353"/>
          </a:p>
        </p:txBody>
      </p:sp>
      <p:sp>
        <p:nvSpPr>
          <p:cNvPr id="14" name="Text 8"/>
          <p:cNvSpPr/>
          <p:nvPr/>
        </p:nvSpPr>
        <p:spPr>
          <a:xfrm>
            <a:off x="7659886" y="6241971"/>
            <a:ext cx="6209824" cy="695563"/>
          </a:xfrm>
          <a:prstGeom prst="rect">
            <a:avLst/>
          </a:prstGeom>
          <a:noFill/>
          <a:ln/>
        </p:spPr>
        <p:txBody>
          <a:bodyPr wrap="square" rtlCol="0" anchor="t"/>
          <a:lstStyle/>
          <a:p>
            <a:pPr marL="0" indent="0" algn="l">
              <a:lnSpc>
                <a:spcPts val="2739"/>
              </a:lnSpc>
              <a:buNone/>
            </a:pPr>
            <a:r>
              <a:rPr lang="en-US" sz="1712" kern="0" spc="-34">
                <a:solidFill>
                  <a:srgbClr val="272525"/>
                </a:solidFill>
                <a:latin typeface="Inter" pitchFamily="34" charset="0"/>
                <a:ea typeface="Inter" pitchFamily="34" charset="-122"/>
                <a:cs typeface="Inter" pitchFamily="34" charset="-120"/>
              </a:rPr>
              <a:t>Documentar os resultados dos testes e apresentar um relatório completo aos stakeholders.</a:t>
            </a:r>
            <a:endParaRPr lang="en-US" sz="1712"/>
          </a:p>
        </p:txBody>
      </p:sp>
    </p:spTree>
    <p:extLst>
      <p:ext uri="{BB962C8B-B14F-4D97-AF65-F5344CB8AC3E}">
        <p14:creationId xmlns:p14="http://schemas.microsoft.com/office/powerpoint/2010/main" val="134726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911781"/>
            <a:ext cx="7556421" cy="1559243"/>
          </a:xfrm>
          <a:prstGeom prst="rect">
            <a:avLst/>
          </a:prstGeom>
          <a:noFill/>
          <a:ln/>
        </p:spPr>
        <p:txBody>
          <a:bodyPr wrap="square" rtlCol="0" anchor="t"/>
          <a:lstStyle/>
          <a:p>
            <a:pPr marL="0" indent="0" algn="ctr">
              <a:lnSpc>
                <a:spcPts val="6140"/>
              </a:lnSpc>
              <a:buNone/>
            </a:pPr>
            <a:r>
              <a:rPr lang="en-US" sz="4912" b="1" kern="0" spc="-98">
                <a:solidFill>
                  <a:srgbClr val="F95F88"/>
                </a:solidFill>
                <a:latin typeface="Petrona" pitchFamily="34" charset="0"/>
                <a:ea typeface="Petrona" pitchFamily="34" charset="-122"/>
                <a:cs typeface="Petrona" pitchFamily="34" charset="-120"/>
              </a:rPr>
              <a:t>Benefícios dos testes de sistema</a:t>
            </a:r>
            <a:endParaRPr lang="en-US" sz="4912"/>
          </a:p>
        </p:txBody>
      </p:sp>
      <p:sp>
        <p:nvSpPr>
          <p:cNvPr id="6" name="Shape 3"/>
          <p:cNvSpPr/>
          <p:nvPr/>
        </p:nvSpPr>
        <p:spPr>
          <a:xfrm>
            <a:off x="6280190" y="2811185"/>
            <a:ext cx="7556421" cy="4506516"/>
          </a:xfrm>
          <a:prstGeom prst="roundRect">
            <a:avLst>
              <a:gd name="adj" fmla="val 2114"/>
            </a:avLst>
          </a:prstGeom>
          <a:noFill/>
          <a:ln w="7620">
            <a:solidFill>
              <a:srgbClr val="000000">
                <a:alpha val="8000"/>
              </a:srgbClr>
            </a:solidFill>
            <a:prstDash val="solid"/>
          </a:ln>
        </p:spPr>
      </p:sp>
      <p:sp>
        <p:nvSpPr>
          <p:cNvPr id="7" name="Shape 4"/>
          <p:cNvSpPr/>
          <p:nvPr/>
        </p:nvSpPr>
        <p:spPr>
          <a:xfrm>
            <a:off x="6287810" y="2818805"/>
            <a:ext cx="7541181" cy="1376124"/>
          </a:xfrm>
          <a:prstGeom prst="rect">
            <a:avLst/>
          </a:prstGeom>
          <a:solidFill>
            <a:srgbClr val="FFFFFF">
              <a:alpha val="4000"/>
            </a:srgbClr>
          </a:solidFill>
          <a:ln/>
        </p:spPr>
      </p:sp>
      <p:sp>
        <p:nvSpPr>
          <p:cNvPr id="8" name="Text 5"/>
          <p:cNvSpPr/>
          <p:nvPr/>
        </p:nvSpPr>
        <p:spPr>
          <a:xfrm>
            <a:off x="6514624" y="2962513"/>
            <a:ext cx="3313152" cy="362903"/>
          </a:xfrm>
          <a:prstGeom prst="rect">
            <a:avLst/>
          </a:prstGeom>
          <a:noFill/>
          <a:ln/>
        </p:spPr>
        <p:txBody>
          <a:bodyPr wrap="non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Identificação de Falhas</a:t>
            </a:r>
            <a:endParaRPr lang="en-US" sz="1786"/>
          </a:p>
        </p:txBody>
      </p:sp>
      <p:sp>
        <p:nvSpPr>
          <p:cNvPr id="9" name="Text 6"/>
          <p:cNvSpPr/>
          <p:nvPr/>
        </p:nvSpPr>
        <p:spPr>
          <a:xfrm>
            <a:off x="10289024" y="2962513"/>
            <a:ext cx="3313152" cy="1088708"/>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Detecta problemas de integração e interoperabilidade entre os componentes.</a:t>
            </a:r>
            <a:endParaRPr lang="en-US" sz="1786"/>
          </a:p>
        </p:txBody>
      </p:sp>
      <p:sp>
        <p:nvSpPr>
          <p:cNvPr id="10" name="Shape 7"/>
          <p:cNvSpPr/>
          <p:nvPr/>
        </p:nvSpPr>
        <p:spPr>
          <a:xfrm>
            <a:off x="6287810" y="4194929"/>
            <a:ext cx="7541181" cy="1739027"/>
          </a:xfrm>
          <a:prstGeom prst="rect">
            <a:avLst/>
          </a:prstGeom>
          <a:solidFill>
            <a:srgbClr val="000000">
              <a:alpha val="4000"/>
            </a:srgbClr>
          </a:solidFill>
          <a:ln/>
        </p:spPr>
      </p:sp>
      <p:sp>
        <p:nvSpPr>
          <p:cNvPr id="11" name="Text 8"/>
          <p:cNvSpPr/>
          <p:nvPr/>
        </p:nvSpPr>
        <p:spPr>
          <a:xfrm>
            <a:off x="6514624" y="4338638"/>
            <a:ext cx="3313152" cy="362903"/>
          </a:xfrm>
          <a:prstGeom prst="rect">
            <a:avLst/>
          </a:prstGeom>
          <a:noFill/>
          <a:ln/>
        </p:spPr>
        <p:txBody>
          <a:bodyPr wrap="non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Validação de Desempenho</a:t>
            </a:r>
            <a:endParaRPr lang="en-US" sz="1786"/>
          </a:p>
        </p:txBody>
      </p:sp>
      <p:sp>
        <p:nvSpPr>
          <p:cNvPr id="12" name="Text 9"/>
          <p:cNvSpPr/>
          <p:nvPr/>
        </p:nvSpPr>
        <p:spPr>
          <a:xfrm>
            <a:off x="10289024" y="4338638"/>
            <a:ext cx="3313152" cy="1451610"/>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Garante que o sistema atenda aos requisitos de desempenho, como tempo de resposta e escalabilidade.</a:t>
            </a:r>
            <a:endParaRPr lang="en-US" sz="1786"/>
          </a:p>
        </p:txBody>
      </p:sp>
      <p:sp>
        <p:nvSpPr>
          <p:cNvPr id="13" name="Shape 10"/>
          <p:cNvSpPr/>
          <p:nvPr/>
        </p:nvSpPr>
        <p:spPr>
          <a:xfrm>
            <a:off x="6287810" y="5933956"/>
            <a:ext cx="7541181" cy="1376124"/>
          </a:xfrm>
          <a:prstGeom prst="rect">
            <a:avLst/>
          </a:prstGeom>
          <a:solidFill>
            <a:srgbClr val="FFFFFF">
              <a:alpha val="4000"/>
            </a:srgbClr>
          </a:solidFill>
          <a:ln/>
        </p:spPr>
      </p:sp>
      <p:sp>
        <p:nvSpPr>
          <p:cNvPr id="14" name="Text 11"/>
          <p:cNvSpPr/>
          <p:nvPr/>
        </p:nvSpPr>
        <p:spPr>
          <a:xfrm>
            <a:off x="6514624" y="6077664"/>
            <a:ext cx="3313152" cy="362903"/>
          </a:xfrm>
          <a:prstGeom prst="rect">
            <a:avLst/>
          </a:prstGeom>
          <a:noFill/>
          <a:ln/>
        </p:spPr>
        <p:txBody>
          <a:bodyPr wrap="non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Melhoria da Qualidade</a:t>
            </a:r>
            <a:endParaRPr lang="en-US" sz="1786"/>
          </a:p>
        </p:txBody>
      </p:sp>
      <p:sp>
        <p:nvSpPr>
          <p:cNvPr id="15" name="Text 12"/>
          <p:cNvSpPr/>
          <p:nvPr/>
        </p:nvSpPr>
        <p:spPr>
          <a:xfrm>
            <a:off x="10289024" y="6077664"/>
            <a:ext cx="3313152" cy="1088708"/>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Reduz a ocorrência de bugs e falhas, melhorando a confiabilidade do sistema.</a:t>
            </a:r>
            <a:endParaRPr lang="en-US" sz="1786"/>
          </a:p>
        </p:txBody>
      </p:sp>
    </p:spTree>
    <p:extLst>
      <p:ext uri="{BB962C8B-B14F-4D97-AF65-F5344CB8AC3E}">
        <p14:creationId xmlns:p14="http://schemas.microsoft.com/office/powerpoint/2010/main" val="3307886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69211" y="724853"/>
            <a:ext cx="5327452" cy="572333"/>
          </a:xfrm>
          <a:prstGeom prst="rect">
            <a:avLst/>
          </a:prstGeom>
          <a:noFill/>
          <a:ln/>
        </p:spPr>
        <p:txBody>
          <a:bodyPr wrap="none" rtlCol="0" anchor="t"/>
          <a:lstStyle/>
          <a:p>
            <a:pPr marL="0" indent="0" algn="ctr">
              <a:lnSpc>
                <a:spcPts val="4508"/>
              </a:lnSpc>
              <a:buNone/>
            </a:pPr>
            <a:r>
              <a:rPr lang="en-US" sz="3606" b="1" kern="0" spc="-72">
                <a:solidFill>
                  <a:srgbClr val="F95F88"/>
                </a:solidFill>
                <a:latin typeface="Petrona" pitchFamily="34" charset="0"/>
                <a:ea typeface="Petrona" pitchFamily="34" charset="-122"/>
                <a:cs typeface="Petrona" pitchFamily="34" charset="-120"/>
              </a:rPr>
              <a:t>O que são testes unitários?</a:t>
            </a:r>
            <a:endParaRPr lang="en-US" sz="3606"/>
          </a:p>
        </p:txBody>
      </p:sp>
      <p:sp>
        <p:nvSpPr>
          <p:cNvPr id="6" name="Text 3"/>
          <p:cNvSpPr/>
          <p:nvPr/>
        </p:nvSpPr>
        <p:spPr>
          <a:xfrm>
            <a:off x="6069211" y="1546979"/>
            <a:ext cx="7978378" cy="1065848"/>
          </a:xfrm>
          <a:prstGeom prst="rect">
            <a:avLst/>
          </a:prstGeom>
          <a:noFill/>
          <a:ln/>
        </p:spPr>
        <p:txBody>
          <a:bodyPr wrap="square" lIns="91440" tIns="45720" rIns="91440" bIns="45720" rtlCol="0" anchor="t"/>
          <a:lstStyle/>
          <a:p>
            <a:pPr>
              <a:lnSpc>
                <a:spcPts val="2098"/>
              </a:lnSpc>
            </a:pPr>
            <a:r>
              <a:rPr lang="en-US" sz="1300" kern="0" spc="-26">
                <a:solidFill>
                  <a:srgbClr val="272525"/>
                </a:solidFill>
                <a:latin typeface="Inter"/>
              </a:rPr>
              <a:t>Os testes unitários são realizados para verificar se os componentes individuais do software, como funções ou métodos, funcionam corretamente. Eles são executados de forma isolada, sem depender de outros componentes ou do sistema como um todo. Esses testes são essenciais para garantir que cada parte do código esteja funcionando corretamente.</a:t>
            </a:r>
            <a:endParaRPr lang="en-US" sz="1300">
              <a:solidFill>
                <a:srgbClr val="000000"/>
              </a:solidFill>
              <a:latin typeface="Calibri"/>
              <a:cs typeface="Calibri"/>
            </a:endParaRPr>
          </a:p>
        </p:txBody>
      </p:sp>
      <p:pic>
        <p:nvPicPr>
          <p:cNvPr id="7" name="Image 1" descr="preencoded.png"/>
          <p:cNvPicPr>
            <a:picLocks noChangeAspect="1"/>
          </p:cNvPicPr>
          <p:nvPr/>
        </p:nvPicPr>
        <p:blipFill>
          <a:blip r:embed="rId4"/>
          <a:stretch>
            <a:fillRect/>
          </a:stretch>
        </p:blipFill>
        <p:spPr>
          <a:xfrm>
            <a:off x="6069211" y="2800112"/>
            <a:ext cx="416243" cy="416243"/>
          </a:xfrm>
          <a:prstGeom prst="rect">
            <a:avLst/>
          </a:prstGeom>
        </p:spPr>
      </p:pic>
      <p:sp>
        <p:nvSpPr>
          <p:cNvPr id="8" name="Text 4"/>
          <p:cNvSpPr/>
          <p:nvPr/>
        </p:nvSpPr>
        <p:spPr>
          <a:xfrm>
            <a:off x="6069211" y="3382804"/>
            <a:ext cx="2289810" cy="286107"/>
          </a:xfrm>
          <a:prstGeom prst="rect">
            <a:avLst/>
          </a:prstGeom>
          <a:noFill/>
          <a:ln/>
        </p:spPr>
        <p:txBody>
          <a:bodyPr wrap="none" rtlCol="0" anchor="t"/>
          <a:lstStyle/>
          <a:p>
            <a:pPr marL="0" indent="0" algn="l">
              <a:lnSpc>
                <a:spcPts val="2254"/>
              </a:lnSpc>
              <a:buNone/>
            </a:pPr>
            <a:r>
              <a:rPr lang="en-US" sz="1803" b="1" kern="0" spc="-36">
                <a:solidFill>
                  <a:srgbClr val="272525"/>
                </a:solidFill>
                <a:latin typeface="Petrona" pitchFamily="34" charset="0"/>
                <a:ea typeface="Petrona" pitchFamily="34" charset="-122"/>
                <a:cs typeface="Petrona" pitchFamily="34" charset="-120"/>
              </a:rPr>
              <a:t>Objetivo</a:t>
            </a:r>
            <a:endParaRPr lang="en-US" sz="1803"/>
          </a:p>
        </p:txBody>
      </p:sp>
      <p:sp>
        <p:nvSpPr>
          <p:cNvPr id="9" name="Text 5"/>
          <p:cNvSpPr/>
          <p:nvPr/>
        </p:nvSpPr>
        <p:spPr>
          <a:xfrm>
            <a:off x="6069211" y="3768804"/>
            <a:ext cx="7978378" cy="266462"/>
          </a:xfrm>
          <a:prstGeom prst="rect">
            <a:avLst/>
          </a:prstGeom>
          <a:noFill/>
          <a:ln/>
        </p:spPr>
        <p:txBody>
          <a:bodyPr wrap="none" rtlCol="0" anchor="t"/>
          <a:lstStyle/>
          <a:p>
            <a:pPr marL="0" indent="0" algn="l">
              <a:lnSpc>
                <a:spcPts val="2098"/>
              </a:lnSpc>
              <a:buNone/>
            </a:pPr>
            <a:r>
              <a:rPr lang="en-US" sz="1311" kern="0" spc="-26">
                <a:solidFill>
                  <a:srgbClr val="272525"/>
                </a:solidFill>
                <a:latin typeface="Inter" pitchFamily="34" charset="0"/>
                <a:ea typeface="Inter" pitchFamily="34" charset="-122"/>
                <a:cs typeface="Inter" pitchFamily="34" charset="-120"/>
              </a:rPr>
              <a:t>Verificar o funcionamento correto de cada unidade de código.</a:t>
            </a:r>
            <a:endParaRPr lang="en-US" sz="1311"/>
          </a:p>
        </p:txBody>
      </p:sp>
      <p:pic>
        <p:nvPicPr>
          <p:cNvPr id="10" name="Image 2" descr="preencoded.png"/>
          <p:cNvPicPr>
            <a:picLocks noChangeAspect="1"/>
          </p:cNvPicPr>
          <p:nvPr/>
        </p:nvPicPr>
        <p:blipFill>
          <a:blip r:embed="rId5"/>
          <a:stretch>
            <a:fillRect/>
          </a:stretch>
        </p:blipFill>
        <p:spPr>
          <a:xfrm>
            <a:off x="6069211" y="4534853"/>
            <a:ext cx="416243" cy="416243"/>
          </a:xfrm>
          <a:prstGeom prst="rect">
            <a:avLst/>
          </a:prstGeom>
        </p:spPr>
      </p:pic>
      <p:sp>
        <p:nvSpPr>
          <p:cNvPr id="11" name="Text 6"/>
          <p:cNvSpPr/>
          <p:nvPr/>
        </p:nvSpPr>
        <p:spPr>
          <a:xfrm>
            <a:off x="6069211" y="5117544"/>
            <a:ext cx="2289810" cy="286107"/>
          </a:xfrm>
          <a:prstGeom prst="rect">
            <a:avLst/>
          </a:prstGeom>
          <a:noFill/>
          <a:ln/>
        </p:spPr>
        <p:txBody>
          <a:bodyPr wrap="none" rtlCol="0" anchor="t"/>
          <a:lstStyle/>
          <a:p>
            <a:pPr marL="0" indent="0" algn="l">
              <a:lnSpc>
                <a:spcPts val="2254"/>
              </a:lnSpc>
              <a:buNone/>
            </a:pPr>
            <a:r>
              <a:rPr lang="en-US" sz="1803" b="1" kern="0" spc="-36">
                <a:solidFill>
                  <a:srgbClr val="272525"/>
                </a:solidFill>
                <a:latin typeface="Petrona" pitchFamily="34" charset="0"/>
                <a:ea typeface="Petrona" pitchFamily="34" charset="-122"/>
                <a:cs typeface="Petrona" pitchFamily="34" charset="-120"/>
              </a:rPr>
              <a:t>Quem Realiza</a:t>
            </a:r>
            <a:endParaRPr lang="en-US" sz="1803"/>
          </a:p>
        </p:txBody>
      </p:sp>
      <p:sp>
        <p:nvSpPr>
          <p:cNvPr id="12" name="Text 7"/>
          <p:cNvSpPr/>
          <p:nvPr/>
        </p:nvSpPr>
        <p:spPr>
          <a:xfrm>
            <a:off x="6069211" y="5503545"/>
            <a:ext cx="7978378" cy="266462"/>
          </a:xfrm>
          <a:prstGeom prst="rect">
            <a:avLst/>
          </a:prstGeom>
          <a:noFill/>
          <a:ln/>
        </p:spPr>
        <p:txBody>
          <a:bodyPr wrap="none" rtlCol="0" anchor="t"/>
          <a:lstStyle/>
          <a:p>
            <a:pPr marL="0" indent="0" algn="l">
              <a:lnSpc>
                <a:spcPts val="2098"/>
              </a:lnSpc>
              <a:buNone/>
            </a:pPr>
            <a:r>
              <a:rPr lang="en-US" sz="1311" kern="0" spc="-26">
                <a:solidFill>
                  <a:srgbClr val="272525"/>
                </a:solidFill>
                <a:latin typeface="Inter" pitchFamily="34" charset="0"/>
                <a:ea typeface="Inter" pitchFamily="34" charset="-122"/>
                <a:cs typeface="Inter" pitchFamily="34" charset="-120"/>
              </a:rPr>
              <a:t>Desenvolvedores de software.</a:t>
            </a:r>
            <a:endParaRPr lang="en-US" sz="1311"/>
          </a:p>
        </p:txBody>
      </p:sp>
      <p:pic>
        <p:nvPicPr>
          <p:cNvPr id="13" name="Image 3" descr="preencoded.png"/>
          <p:cNvPicPr>
            <a:picLocks noChangeAspect="1"/>
          </p:cNvPicPr>
          <p:nvPr/>
        </p:nvPicPr>
        <p:blipFill>
          <a:blip r:embed="rId6"/>
          <a:stretch>
            <a:fillRect/>
          </a:stretch>
        </p:blipFill>
        <p:spPr>
          <a:xfrm>
            <a:off x="6069211" y="6269593"/>
            <a:ext cx="416243" cy="416243"/>
          </a:xfrm>
          <a:prstGeom prst="rect">
            <a:avLst/>
          </a:prstGeom>
        </p:spPr>
      </p:pic>
      <p:sp>
        <p:nvSpPr>
          <p:cNvPr id="14" name="Text 8"/>
          <p:cNvSpPr/>
          <p:nvPr/>
        </p:nvSpPr>
        <p:spPr>
          <a:xfrm>
            <a:off x="6069211" y="6852285"/>
            <a:ext cx="2289810" cy="286107"/>
          </a:xfrm>
          <a:prstGeom prst="rect">
            <a:avLst/>
          </a:prstGeom>
          <a:noFill/>
          <a:ln/>
        </p:spPr>
        <p:txBody>
          <a:bodyPr wrap="none" rtlCol="0" anchor="t"/>
          <a:lstStyle/>
          <a:p>
            <a:pPr marL="0" indent="0" algn="l">
              <a:lnSpc>
                <a:spcPts val="2254"/>
              </a:lnSpc>
              <a:buNone/>
            </a:pPr>
            <a:r>
              <a:rPr lang="en-US" sz="1803" b="1" kern="0" spc="-36">
                <a:solidFill>
                  <a:srgbClr val="272525"/>
                </a:solidFill>
                <a:latin typeface="Petrona" pitchFamily="34" charset="0"/>
                <a:ea typeface="Petrona" pitchFamily="34" charset="-122"/>
                <a:cs typeface="Petrona" pitchFamily="34" charset="-120"/>
              </a:rPr>
              <a:t>Quando Realizar</a:t>
            </a:r>
            <a:endParaRPr lang="en-US" sz="1803"/>
          </a:p>
        </p:txBody>
      </p:sp>
      <p:sp>
        <p:nvSpPr>
          <p:cNvPr id="15" name="Text 9"/>
          <p:cNvSpPr/>
          <p:nvPr/>
        </p:nvSpPr>
        <p:spPr>
          <a:xfrm>
            <a:off x="6069211" y="7238286"/>
            <a:ext cx="7978378" cy="266462"/>
          </a:xfrm>
          <a:prstGeom prst="rect">
            <a:avLst/>
          </a:prstGeom>
          <a:noFill/>
          <a:ln/>
        </p:spPr>
        <p:txBody>
          <a:bodyPr wrap="none" rtlCol="0" anchor="t"/>
          <a:lstStyle/>
          <a:p>
            <a:pPr marL="0" indent="0" algn="l">
              <a:lnSpc>
                <a:spcPts val="2098"/>
              </a:lnSpc>
              <a:buNone/>
            </a:pPr>
            <a:r>
              <a:rPr lang="en-US" sz="1311" kern="0" spc="-26">
                <a:solidFill>
                  <a:srgbClr val="272525"/>
                </a:solidFill>
                <a:latin typeface="Inter" pitchFamily="34" charset="0"/>
                <a:ea typeface="Inter" pitchFamily="34" charset="-122"/>
                <a:cs typeface="Inter" pitchFamily="34" charset="-120"/>
              </a:rPr>
              <a:t>Durante o desenvolvimento, junto com a escrita do código.</a:t>
            </a:r>
            <a:endParaRPr lang="en-US" sz="1311"/>
          </a:p>
        </p:txBody>
      </p:sp>
    </p:spTree>
    <p:extLst>
      <p:ext uri="{BB962C8B-B14F-4D97-AF65-F5344CB8AC3E}">
        <p14:creationId xmlns:p14="http://schemas.microsoft.com/office/powerpoint/2010/main" val="102678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793790" y="2358509"/>
            <a:ext cx="11199495" cy="708779"/>
          </a:xfrm>
          <a:prstGeom prst="rect">
            <a:avLst/>
          </a:prstGeom>
          <a:noFill/>
          <a:ln/>
        </p:spPr>
        <p:txBody>
          <a:bodyPr wrap="none" rtlCol="0" anchor="t"/>
          <a:lstStyle/>
          <a:p>
            <a:pPr marL="0" indent="0" algn="ctr">
              <a:lnSpc>
                <a:spcPts val="5581"/>
              </a:lnSpc>
              <a:buNone/>
            </a:pPr>
            <a:r>
              <a:rPr lang="en-US" sz="4465" b="1">
                <a:solidFill>
                  <a:srgbClr val="233939"/>
                </a:solidFill>
                <a:latin typeface="Syne" pitchFamily="34" charset="0"/>
                <a:ea typeface="Syne" pitchFamily="34" charset="-122"/>
                <a:cs typeface="Syne" pitchFamily="34" charset="-120"/>
              </a:rPr>
              <a:t>Importância dos Testes de Software</a:t>
            </a:r>
            <a:endParaRPr lang="en-US" sz="4465"/>
          </a:p>
        </p:txBody>
      </p:sp>
      <p:sp>
        <p:nvSpPr>
          <p:cNvPr id="5" name="Text 3"/>
          <p:cNvSpPr/>
          <p:nvPr/>
        </p:nvSpPr>
        <p:spPr>
          <a:xfrm>
            <a:off x="793790" y="3634264"/>
            <a:ext cx="3025021" cy="354330"/>
          </a:xfrm>
          <a:prstGeom prst="rect">
            <a:avLst/>
          </a:prstGeom>
          <a:noFill/>
          <a:ln/>
        </p:spPr>
        <p:txBody>
          <a:bodyPr wrap="none" rtlCol="0" anchor="t"/>
          <a:lstStyle/>
          <a:p>
            <a:pPr marL="0" indent="0">
              <a:lnSpc>
                <a:spcPts val="2791"/>
              </a:lnSpc>
              <a:buNone/>
            </a:pPr>
            <a:r>
              <a:rPr lang="en-US" sz="2233" b="1">
                <a:solidFill>
                  <a:srgbClr val="233939"/>
                </a:solidFill>
                <a:latin typeface="Syne" pitchFamily="34" charset="0"/>
                <a:ea typeface="Syne" pitchFamily="34" charset="-122"/>
                <a:cs typeface="Syne" pitchFamily="34" charset="-120"/>
              </a:rPr>
              <a:t>Prevenção de Erros</a:t>
            </a:r>
            <a:endParaRPr lang="en-US" sz="2233"/>
          </a:p>
        </p:txBody>
      </p:sp>
      <p:sp>
        <p:nvSpPr>
          <p:cNvPr id="6" name="Text 4"/>
          <p:cNvSpPr/>
          <p:nvPr/>
        </p:nvSpPr>
        <p:spPr>
          <a:xfrm>
            <a:off x="793790" y="4215408"/>
            <a:ext cx="3978116" cy="1451610"/>
          </a:xfrm>
          <a:prstGeom prst="rect">
            <a:avLst/>
          </a:prstGeom>
          <a:noFill/>
          <a:ln/>
        </p:spPr>
        <p:txBody>
          <a:bodyPr wrap="square" rtlCol="0" anchor="t"/>
          <a:lstStyle/>
          <a:p>
            <a:pPr marL="0" indent="0">
              <a:lnSpc>
                <a:spcPts val="2858"/>
              </a:lnSpc>
              <a:buNone/>
            </a:pPr>
            <a:r>
              <a:rPr lang="en-US" sz="1786">
                <a:solidFill>
                  <a:srgbClr val="3B4E4E"/>
                </a:solidFill>
                <a:latin typeface="Overpass" pitchFamily="34" charset="0"/>
                <a:ea typeface="Overpass" pitchFamily="34" charset="-122"/>
                <a:cs typeface="Overpass" pitchFamily="34" charset="-120"/>
              </a:rPr>
              <a:t>Testes detectam erros e falhas no software antes que ele seja lançado para o usuário final, evitando problemas sérios e custosos.</a:t>
            </a:r>
            <a:endParaRPr lang="en-US" sz="1786"/>
          </a:p>
        </p:txBody>
      </p:sp>
      <p:sp>
        <p:nvSpPr>
          <p:cNvPr id="7" name="Text 5"/>
          <p:cNvSpPr/>
          <p:nvPr/>
        </p:nvSpPr>
        <p:spPr>
          <a:xfrm>
            <a:off x="5332928" y="3634264"/>
            <a:ext cx="3560921" cy="354330"/>
          </a:xfrm>
          <a:prstGeom prst="rect">
            <a:avLst/>
          </a:prstGeom>
          <a:noFill/>
          <a:ln/>
        </p:spPr>
        <p:txBody>
          <a:bodyPr wrap="none" rtlCol="0" anchor="t"/>
          <a:lstStyle/>
          <a:p>
            <a:pPr marL="0" indent="0">
              <a:lnSpc>
                <a:spcPts val="2791"/>
              </a:lnSpc>
              <a:buNone/>
            </a:pPr>
            <a:r>
              <a:rPr lang="en-US" sz="2233" b="1">
                <a:solidFill>
                  <a:srgbClr val="233939"/>
                </a:solidFill>
                <a:latin typeface="Syne" pitchFamily="34" charset="0"/>
                <a:ea typeface="Syne" pitchFamily="34" charset="-122"/>
                <a:cs typeface="Syne" pitchFamily="34" charset="-120"/>
              </a:rPr>
              <a:t>Melhoria da Qualidade</a:t>
            </a:r>
            <a:endParaRPr lang="en-US" sz="2233"/>
          </a:p>
        </p:txBody>
      </p:sp>
      <p:sp>
        <p:nvSpPr>
          <p:cNvPr id="8" name="Text 6"/>
          <p:cNvSpPr/>
          <p:nvPr/>
        </p:nvSpPr>
        <p:spPr>
          <a:xfrm>
            <a:off x="5332928" y="4215408"/>
            <a:ext cx="3978116" cy="1451610"/>
          </a:xfrm>
          <a:prstGeom prst="rect">
            <a:avLst/>
          </a:prstGeom>
          <a:noFill/>
          <a:ln/>
        </p:spPr>
        <p:txBody>
          <a:bodyPr wrap="square" rtlCol="0" anchor="t"/>
          <a:lstStyle/>
          <a:p>
            <a:pPr marL="0" indent="0">
              <a:lnSpc>
                <a:spcPts val="2858"/>
              </a:lnSpc>
              <a:buNone/>
            </a:pPr>
            <a:r>
              <a:rPr lang="en-US" sz="1786">
                <a:solidFill>
                  <a:srgbClr val="3B4E4E"/>
                </a:solidFill>
                <a:latin typeface="Overpass" pitchFamily="34" charset="0"/>
                <a:ea typeface="Overpass" pitchFamily="34" charset="-122"/>
                <a:cs typeface="Overpass" pitchFamily="34" charset="-120"/>
              </a:rPr>
              <a:t>Testes garantem que o software atenda aos requisitos e padrões de qualidade, resultando em um produto mais confiável e satisfatório.</a:t>
            </a:r>
            <a:endParaRPr lang="en-US" sz="1786"/>
          </a:p>
        </p:txBody>
      </p:sp>
      <p:sp>
        <p:nvSpPr>
          <p:cNvPr id="9" name="Text 7"/>
          <p:cNvSpPr/>
          <p:nvPr/>
        </p:nvSpPr>
        <p:spPr>
          <a:xfrm>
            <a:off x="9872067" y="3634264"/>
            <a:ext cx="3058716" cy="354330"/>
          </a:xfrm>
          <a:prstGeom prst="rect">
            <a:avLst/>
          </a:prstGeom>
          <a:noFill/>
          <a:ln/>
        </p:spPr>
        <p:txBody>
          <a:bodyPr wrap="none" rtlCol="0" anchor="t"/>
          <a:lstStyle/>
          <a:p>
            <a:pPr marL="0" indent="0">
              <a:lnSpc>
                <a:spcPts val="2791"/>
              </a:lnSpc>
              <a:buNone/>
            </a:pPr>
            <a:r>
              <a:rPr lang="en-US" sz="2233" b="1">
                <a:solidFill>
                  <a:srgbClr val="233939"/>
                </a:solidFill>
                <a:latin typeface="Syne" pitchFamily="34" charset="0"/>
                <a:ea typeface="Syne" pitchFamily="34" charset="-122"/>
                <a:cs typeface="Syne" pitchFamily="34" charset="-120"/>
              </a:rPr>
              <a:t>Redução de Custos</a:t>
            </a:r>
            <a:endParaRPr lang="en-US" sz="2233"/>
          </a:p>
        </p:txBody>
      </p:sp>
      <p:sp>
        <p:nvSpPr>
          <p:cNvPr id="10" name="Text 8"/>
          <p:cNvSpPr/>
          <p:nvPr/>
        </p:nvSpPr>
        <p:spPr>
          <a:xfrm>
            <a:off x="9872067" y="4215408"/>
            <a:ext cx="3978116" cy="1451610"/>
          </a:xfrm>
          <a:prstGeom prst="rect">
            <a:avLst/>
          </a:prstGeom>
          <a:noFill/>
          <a:ln/>
        </p:spPr>
        <p:txBody>
          <a:bodyPr wrap="square" rtlCol="0" anchor="t"/>
          <a:lstStyle/>
          <a:p>
            <a:pPr marL="0" indent="0">
              <a:lnSpc>
                <a:spcPts val="2858"/>
              </a:lnSpc>
              <a:buNone/>
            </a:pPr>
            <a:r>
              <a:rPr lang="en-US" sz="1786">
                <a:solidFill>
                  <a:srgbClr val="3B4E4E"/>
                </a:solidFill>
                <a:latin typeface="Overpass" pitchFamily="34" charset="0"/>
                <a:ea typeface="Overpass" pitchFamily="34" charset="-122"/>
                <a:cs typeface="Overpass" pitchFamily="34" charset="-120"/>
              </a:rPr>
              <a:t>Corrigir erros em fases iniciais do desenvolvimento é muito mais barato do que corrigi-los após o lançamento do software.</a:t>
            </a:r>
            <a:endParaRPr lang="en-US" sz="1786"/>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793790" y="2486739"/>
            <a:ext cx="7288173" cy="779621"/>
          </a:xfrm>
          <a:prstGeom prst="rect">
            <a:avLst/>
          </a:prstGeom>
          <a:noFill/>
          <a:ln/>
        </p:spPr>
        <p:txBody>
          <a:bodyPr wrap="none" rtlCol="0" anchor="t"/>
          <a:lstStyle/>
          <a:p>
            <a:pPr marL="0" indent="0" algn="ctr">
              <a:lnSpc>
                <a:spcPts val="6140"/>
              </a:lnSpc>
              <a:buNone/>
            </a:pPr>
            <a:r>
              <a:rPr lang="en-US" sz="4912" b="1" kern="0" spc="-98">
                <a:solidFill>
                  <a:srgbClr val="F95F88"/>
                </a:solidFill>
                <a:latin typeface="Petrona" pitchFamily="34" charset="0"/>
                <a:ea typeface="Petrona" pitchFamily="34" charset="-122"/>
                <a:cs typeface="Petrona" pitchFamily="34" charset="-120"/>
              </a:rPr>
              <a:t>Etapas dos testes unitários</a:t>
            </a:r>
            <a:endParaRPr lang="en-US" sz="4912"/>
          </a:p>
        </p:txBody>
      </p:sp>
      <p:sp>
        <p:nvSpPr>
          <p:cNvPr id="5" name="Text 3"/>
          <p:cNvSpPr/>
          <p:nvPr/>
        </p:nvSpPr>
        <p:spPr>
          <a:xfrm>
            <a:off x="793790" y="3833336"/>
            <a:ext cx="3118842" cy="389930"/>
          </a:xfrm>
          <a:prstGeom prst="rect">
            <a:avLst/>
          </a:prstGeom>
          <a:noFill/>
          <a:ln/>
        </p:spPr>
        <p:txBody>
          <a:bodyPr wrap="none" rtlCol="0" anchor="t"/>
          <a:lstStyle/>
          <a:p>
            <a:pPr marL="0" indent="0">
              <a:lnSpc>
                <a:spcPts val="3070"/>
              </a:lnSpc>
              <a:buNone/>
            </a:pPr>
            <a:r>
              <a:rPr lang="en-US" sz="2456" b="1" kern="0" spc="-49">
                <a:solidFill>
                  <a:srgbClr val="F95F88"/>
                </a:solidFill>
                <a:latin typeface="Petrona" pitchFamily="34" charset="0"/>
                <a:ea typeface="Petrona" pitchFamily="34" charset="-122"/>
                <a:cs typeface="Petrona" pitchFamily="34" charset="-120"/>
              </a:rPr>
              <a:t>Preparo</a:t>
            </a:r>
            <a:endParaRPr lang="en-US" sz="2456"/>
          </a:p>
        </p:txBody>
      </p:sp>
      <p:sp>
        <p:nvSpPr>
          <p:cNvPr id="6" name="Text 4"/>
          <p:cNvSpPr/>
          <p:nvPr/>
        </p:nvSpPr>
        <p:spPr>
          <a:xfrm>
            <a:off x="793790" y="4450080"/>
            <a:ext cx="3978116" cy="725805"/>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Definir os casos de teste e os dados de entrada.</a:t>
            </a:r>
            <a:endParaRPr lang="en-US" sz="1786"/>
          </a:p>
        </p:txBody>
      </p:sp>
      <p:sp>
        <p:nvSpPr>
          <p:cNvPr id="7" name="Text 5"/>
          <p:cNvSpPr/>
          <p:nvPr/>
        </p:nvSpPr>
        <p:spPr>
          <a:xfrm>
            <a:off x="5332928" y="3833336"/>
            <a:ext cx="3118842" cy="389930"/>
          </a:xfrm>
          <a:prstGeom prst="rect">
            <a:avLst/>
          </a:prstGeom>
          <a:noFill/>
          <a:ln/>
        </p:spPr>
        <p:txBody>
          <a:bodyPr wrap="none" rtlCol="0" anchor="t"/>
          <a:lstStyle/>
          <a:p>
            <a:pPr marL="0" indent="0">
              <a:lnSpc>
                <a:spcPts val="3070"/>
              </a:lnSpc>
              <a:buNone/>
            </a:pPr>
            <a:r>
              <a:rPr lang="en-US" sz="2456" b="1" kern="0" spc="-49">
                <a:solidFill>
                  <a:srgbClr val="F95F88"/>
                </a:solidFill>
                <a:latin typeface="Petrona" pitchFamily="34" charset="0"/>
                <a:ea typeface="Petrona" pitchFamily="34" charset="-122"/>
                <a:cs typeface="Petrona" pitchFamily="34" charset="-120"/>
              </a:rPr>
              <a:t>Execução</a:t>
            </a:r>
            <a:endParaRPr lang="en-US" sz="2456"/>
          </a:p>
        </p:txBody>
      </p:sp>
      <p:sp>
        <p:nvSpPr>
          <p:cNvPr id="8" name="Text 6"/>
          <p:cNvSpPr/>
          <p:nvPr/>
        </p:nvSpPr>
        <p:spPr>
          <a:xfrm>
            <a:off x="5332928" y="4450080"/>
            <a:ext cx="3978116" cy="1088708"/>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Executar os testes e comparar os resultados esperados com os resultados reais.</a:t>
            </a:r>
            <a:endParaRPr lang="en-US" sz="1786"/>
          </a:p>
        </p:txBody>
      </p:sp>
      <p:sp>
        <p:nvSpPr>
          <p:cNvPr id="9" name="Text 7"/>
          <p:cNvSpPr/>
          <p:nvPr/>
        </p:nvSpPr>
        <p:spPr>
          <a:xfrm>
            <a:off x="9872067" y="3833336"/>
            <a:ext cx="3118842" cy="389930"/>
          </a:xfrm>
          <a:prstGeom prst="rect">
            <a:avLst/>
          </a:prstGeom>
          <a:noFill/>
          <a:ln/>
        </p:spPr>
        <p:txBody>
          <a:bodyPr wrap="none" rtlCol="0" anchor="t"/>
          <a:lstStyle/>
          <a:p>
            <a:pPr marL="0" indent="0">
              <a:lnSpc>
                <a:spcPts val="3070"/>
              </a:lnSpc>
              <a:buNone/>
            </a:pPr>
            <a:r>
              <a:rPr lang="en-US" sz="2456" b="1" kern="0" spc="-49">
                <a:solidFill>
                  <a:srgbClr val="F95F88"/>
                </a:solidFill>
                <a:latin typeface="Petrona" pitchFamily="34" charset="0"/>
                <a:ea typeface="Petrona" pitchFamily="34" charset="-122"/>
                <a:cs typeface="Petrona" pitchFamily="34" charset="-120"/>
              </a:rPr>
              <a:t>Relatório</a:t>
            </a:r>
            <a:endParaRPr lang="en-US" sz="2456"/>
          </a:p>
        </p:txBody>
      </p:sp>
      <p:sp>
        <p:nvSpPr>
          <p:cNvPr id="10" name="Text 8"/>
          <p:cNvSpPr/>
          <p:nvPr/>
        </p:nvSpPr>
        <p:spPr>
          <a:xfrm>
            <a:off x="9872067" y="4450080"/>
            <a:ext cx="3978116" cy="725805"/>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Documentar os resultados dos testes e os erros encontrados.</a:t>
            </a:r>
            <a:endParaRPr lang="en-US" sz="1786"/>
          </a:p>
        </p:txBody>
      </p:sp>
    </p:spTree>
    <p:extLst>
      <p:ext uri="{BB962C8B-B14F-4D97-AF65-F5344CB8AC3E}">
        <p14:creationId xmlns:p14="http://schemas.microsoft.com/office/powerpoint/2010/main" val="568217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3790" y="786646"/>
            <a:ext cx="7556421" cy="1559243"/>
          </a:xfrm>
          <a:prstGeom prst="rect">
            <a:avLst/>
          </a:prstGeom>
          <a:noFill/>
          <a:ln/>
        </p:spPr>
        <p:txBody>
          <a:bodyPr wrap="square" rtlCol="0" anchor="t"/>
          <a:lstStyle/>
          <a:p>
            <a:pPr marL="0" indent="0" algn="ctr">
              <a:lnSpc>
                <a:spcPts val="6140"/>
              </a:lnSpc>
              <a:buNone/>
            </a:pPr>
            <a:r>
              <a:rPr lang="en-US" sz="4912" b="1" kern="0" spc="-98">
                <a:solidFill>
                  <a:srgbClr val="F95F88"/>
                </a:solidFill>
                <a:latin typeface="Petrona" pitchFamily="34" charset="0"/>
                <a:ea typeface="Petrona" pitchFamily="34" charset="-122"/>
                <a:cs typeface="Petrona" pitchFamily="34" charset="-120"/>
              </a:rPr>
              <a:t>Benefícios dos testes unitários</a:t>
            </a:r>
            <a:endParaRPr lang="en-US" sz="4912"/>
          </a:p>
        </p:txBody>
      </p:sp>
      <p:sp>
        <p:nvSpPr>
          <p:cNvPr id="6" name="Shape 3"/>
          <p:cNvSpPr/>
          <p:nvPr/>
        </p:nvSpPr>
        <p:spPr>
          <a:xfrm>
            <a:off x="793790" y="2686050"/>
            <a:ext cx="3664863" cy="2446496"/>
          </a:xfrm>
          <a:prstGeom prst="roundRect">
            <a:avLst>
              <a:gd name="adj" fmla="val 3894"/>
            </a:avLst>
          </a:prstGeom>
          <a:solidFill>
            <a:srgbClr val="E0D7F4"/>
          </a:solidFill>
          <a:ln w="7620">
            <a:solidFill>
              <a:srgbClr val="C6BDDA"/>
            </a:solidFill>
            <a:prstDash val="solid"/>
          </a:ln>
        </p:spPr>
      </p:sp>
      <p:sp>
        <p:nvSpPr>
          <p:cNvPr id="7" name="Text 4"/>
          <p:cNvSpPr/>
          <p:nvPr/>
        </p:nvSpPr>
        <p:spPr>
          <a:xfrm>
            <a:off x="1028224" y="2920484"/>
            <a:ext cx="3118842" cy="389930"/>
          </a:xfrm>
          <a:prstGeom prst="rect">
            <a:avLst/>
          </a:prstGeom>
          <a:noFill/>
          <a:ln/>
        </p:spPr>
        <p:txBody>
          <a:bodyPr wrap="none" rtlCol="0" anchor="t"/>
          <a:lstStyle/>
          <a:p>
            <a:pPr marL="0" indent="0">
              <a:lnSpc>
                <a:spcPts val="3070"/>
              </a:lnSpc>
              <a:buNone/>
            </a:pPr>
            <a:r>
              <a:rPr lang="en-US" sz="2456" b="1" kern="0" spc="-49">
                <a:solidFill>
                  <a:srgbClr val="272525"/>
                </a:solidFill>
                <a:latin typeface="Petrona" pitchFamily="34" charset="0"/>
                <a:ea typeface="Petrona" pitchFamily="34" charset="-122"/>
                <a:cs typeface="Petrona" pitchFamily="34" charset="-120"/>
              </a:rPr>
              <a:t>Detecta Erros</a:t>
            </a:r>
            <a:endParaRPr lang="en-US" sz="2456"/>
          </a:p>
        </p:txBody>
      </p:sp>
      <p:sp>
        <p:nvSpPr>
          <p:cNvPr id="8" name="Text 5"/>
          <p:cNvSpPr/>
          <p:nvPr/>
        </p:nvSpPr>
        <p:spPr>
          <a:xfrm>
            <a:off x="1028224" y="3446502"/>
            <a:ext cx="3195995" cy="1088708"/>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Identifica falhas no código antes de integrar os componentes.</a:t>
            </a:r>
            <a:endParaRPr lang="en-US" sz="1786"/>
          </a:p>
        </p:txBody>
      </p:sp>
      <p:sp>
        <p:nvSpPr>
          <p:cNvPr id="9" name="Shape 6"/>
          <p:cNvSpPr/>
          <p:nvPr/>
        </p:nvSpPr>
        <p:spPr>
          <a:xfrm>
            <a:off x="4685467" y="2686050"/>
            <a:ext cx="3664863" cy="2446496"/>
          </a:xfrm>
          <a:prstGeom prst="roundRect">
            <a:avLst>
              <a:gd name="adj" fmla="val 3894"/>
            </a:avLst>
          </a:prstGeom>
          <a:solidFill>
            <a:srgbClr val="E0D7F4"/>
          </a:solidFill>
          <a:ln w="7620">
            <a:solidFill>
              <a:srgbClr val="C6BDDA"/>
            </a:solidFill>
            <a:prstDash val="solid"/>
          </a:ln>
        </p:spPr>
      </p:sp>
      <p:sp>
        <p:nvSpPr>
          <p:cNvPr id="10" name="Text 7"/>
          <p:cNvSpPr/>
          <p:nvPr/>
        </p:nvSpPr>
        <p:spPr>
          <a:xfrm>
            <a:off x="4919901" y="2920484"/>
            <a:ext cx="3118842" cy="389930"/>
          </a:xfrm>
          <a:prstGeom prst="rect">
            <a:avLst/>
          </a:prstGeom>
          <a:noFill/>
          <a:ln/>
        </p:spPr>
        <p:txBody>
          <a:bodyPr wrap="none" rtlCol="0" anchor="t"/>
          <a:lstStyle/>
          <a:p>
            <a:pPr marL="0" indent="0">
              <a:lnSpc>
                <a:spcPts val="3070"/>
              </a:lnSpc>
              <a:buNone/>
            </a:pPr>
            <a:r>
              <a:rPr lang="en-US" sz="2456" b="1" kern="0" spc="-49">
                <a:solidFill>
                  <a:srgbClr val="272525"/>
                </a:solidFill>
                <a:latin typeface="Petrona" pitchFamily="34" charset="0"/>
                <a:ea typeface="Petrona" pitchFamily="34" charset="-122"/>
                <a:cs typeface="Petrona" pitchFamily="34" charset="-120"/>
              </a:rPr>
              <a:t>Aumenta a Qualidade</a:t>
            </a:r>
            <a:endParaRPr lang="en-US" sz="2456"/>
          </a:p>
        </p:txBody>
      </p:sp>
      <p:sp>
        <p:nvSpPr>
          <p:cNvPr id="11" name="Text 8"/>
          <p:cNvSpPr/>
          <p:nvPr/>
        </p:nvSpPr>
        <p:spPr>
          <a:xfrm>
            <a:off x="4919901" y="3446502"/>
            <a:ext cx="3195995" cy="1451610"/>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Garante o funcionamento correto de cada unidade de código, resultando em um sistema mais robusto.</a:t>
            </a:r>
            <a:endParaRPr lang="en-US" sz="1786"/>
          </a:p>
        </p:txBody>
      </p:sp>
      <p:sp>
        <p:nvSpPr>
          <p:cNvPr id="12" name="Shape 9"/>
          <p:cNvSpPr/>
          <p:nvPr/>
        </p:nvSpPr>
        <p:spPr>
          <a:xfrm>
            <a:off x="793790" y="5359360"/>
            <a:ext cx="7556421" cy="2083594"/>
          </a:xfrm>
          <a:prstGeom prst="roundRect">
            <a:avLst>
              <a:gd name="adj" fmla="val 4572"/>
            </a:avLst>
          </a:prstGeom>
          <a:solidFill>
            <a:srgbClr val="E0D7F4"/>
          </a:solidFill>
          <a:ln w="7620">
            <a:solidFill>
              <a:srgbClr val="C6BDDA"/>
            </a:solidFill>
            <a:prstDash val="solid"/>
          </a:ln>
        </p:spPr>
      </p:sp>
      <p:sp>
        <p:nvSpPr>
          <p:cNvPr id="13" name="Text 10"/>
          <p:cNvSpPr/>
          <p:nvPr/>
        </p:nvSpPr>
        <p:spPr>
          <a:xfrm>
            <a:off x="1028224" y="5593794"/>
            <a:ext cx="3118842" cy="389930"/>
          </a:xfrm>
          <a:prstGeom prst="rect">
            <a:avLst/>
          </a:prstGeom>
          <a:noFill/>
          <a:ln/>
        </p:spPr>
        <p:txBody>
          <a:bodyPr wrap="none" rtlCol="0" anchor="t"/>
          <a:lstStyle/>
          <a:p>
            <a:pPr marL="0" indent="0">
              <a:lnSpc>
                <a:spcPts val="3070"/>
              </a:lnSpc>
              <a:buNone/>
            </a:pPr>
            <a:r>
              <a:rPr lang="en-US" sz="2456" b="1" kern="0" spc="-49">
                <a:solidFill>
                  <a:srgbClr val="272525"/>
                </a:solidFill>
                <a:latin typeface="Petrona" pitchFamily="34" charset="0"/>
                <a:ea typeface="Petrona" pitchFamily="34" charset="-122"/>
                <a:cs typeface="Petrona" pitchFamily="34" charset="-120"/>
              </a:rPr>
              <a:t>Facilita Manutenção</a:t>
            </a:r>
            <a:endParaRPr lang="en-US" sz="2456"/>
          </a:p>
        </p:txBody>
      </p:sp>
      <p:sp>
        <p:nvSpPr>
          <p:cNvPr id="14" name="Text 11"/>
          <p:cNvSpPr/>
          <p:nvPr/>
        </p:nvSpPr>
        <p:spPr>
          <a:xfrm>
            <a:off x="1028224" y="6119812"/>
            <a:ext cx="7087553" cy="1088708"/>
          </a:xfrm>
          <a:prstGeom prst="rect">
            <a:avLst/>
          </a:prstGeom>
          <a:noFill/>
          <a:ln/>
        </p:spPr>
        <p:txBody>
          <a:bodyPr wrap="square" rtlCol="0" anchor="t"/>
          <a:lstStyle/>
          <a:p>
            <a:pPr marL="0" indent="0">
              <a:lnSpc>
                <a:spcPts val="2858"/>
              </a:lnSpc>
              <a:buNone/>
            </a:pPr>
            <a:r>
              <a:rPr lang="en-US" sz="1786" kern="0" spc="-36">
                <a:solidFill>
                  <a:srgbClr val="272525"/>
                </a:solidFill>
                <a:latin typeface="Inter" pitchFamily="34" charset="0"/>
                <a:ea typeface="Inter" pitchFamily="34" charset="-122"/>
                <a:cs typeface="Inter" pitchFamily="34" charset="-120"/>
              </a:rPr>
              <a:t>Permite que mudanças no código sejam feitas com mais segurança, pois os testes unitários podem ser executados para verificar se a funcionalidade foi mantida.</a:t>
            </a:r>
            <a:endParaRPr lang="en-US" sz="1786"/>
          </a:p>
        </p:txBody>
      </p:sp>
    </p:spTree>
    <p:extLst>
      <p:ext uri="{BB962C8B-B14F-4D97-AF65-F5344CB8AC3E}">
        <p14:creationId xmlns:p14="http://schemas.microsoft.com/office/powerpoint/2010/main" val="1479558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14931" y="773906"/>
            <a:ext cx="7765018" cy="561142"/>
          </a:xfrm>
          <a:prstGeom prst="rect">
            <a:avLst/>
          </a:prstGeom>
          <a:noFill/>
          <a:ln/>
        </p:spPr>
        <p:txBody>
          <a:bodyPr wrap="none" rtlCol="0" anchor="t"/>
          <a:lstStyle/>
          <a:p>
            <a:pPr marL="0" indent="0" algn="ctr">
              <a:lnSpc>
                <a:spcPts val="4419"/>
              </a:lnSpc>
              <a:buNone/>
            </a:pPr>
            <a:r>
              <a:rPr lang="en-US" sz="3535" b="1">
                <a:solidFill>
                  <a:srgbClr val="233939"/>
                </a:solidFill>
                <a:latin typeface="Syne" pitchFamily="34" charset="0"/>
                <a:ea typeface="Syne" pitchFamily="34" charset="-122"/>
                <a:cs typeface="Syne" pitchFamily="34" charset="-120"/>
              </a:rPr>
              <a:t>Técnicas de Testes de Software</a:t>
            </a:r>
            <a:endParaRPr lang="en-US" sz="3535"/>
          </a:p>
        </p:txBody>
      </p:sp>
      <p:pic>
        <p:nvPicPr>
          <p:cNvPr id="6" name="Image 1" descr="preencoded.png"/>
          <p:cNvPicPr>
            <a:picLocks noChangeAspect="1"/>
          </p:cNvPicPr>
          <p:nvPr/>
        </p:nvPicPr>
        <p:blipFill>
          <a:blip r:embed="rId4"/>
          <a:stretch>
            <a:fillRect/>
          </a:stretch>
        </p:blipFill>
        <p:spPr>
          <a:xfrm>
            <a:off x="6114931" y="1604367"/>
            <a:ext cx="448985" cy="448985"/>
          </a:xfrm>
          <a:prstGeom prst="rect">
            <a:avLst/>
          </a:prstGeom>
        </p:spPr>
      </p:pic>
      <p:sp>
        <p:nvSpPr>
          <p:cNvPr id="7" name="Text 3"/>
          <p:cNvSpPr/>
          <p:nvPr/>
        </p:nvSpPr>
        <p:spPr>
          <a:xfrm>
            <a:off x="6114931" y="2232898"/>
            <a:ext cx="2679144" cy="280630"/>
          </a:xfrm>
          <a:prstGeom prst="rect">
            <a:avLst/>
          </a:prstGeom>
          <a:noFill/>
          <a:ln/>
        </p:spPr>
        <p:txBody>
          <a:bodyPr wrap="none" rtlCol="0" anchor="t"/>
          <a:lstStyle/>
          <a:p>
            <a:pPr marL="0" indent="0" algn="l">
              <a:lnSpc>
                <a:spcPts val="2210"/>
              </a:lnSpc>
              <a:buNone/>
            </a:pPr>
            <a:r>
              <a:rPr lang="en-US" sz="1768" b="1">
                <a:solidFill>
                  <a:srgbClr val="3B4E4E"/>
                </a:solidFill>
                <a:latin typeface="Syne" pitchFamily="34" charset="0"/>
                <a:ea typeface="Syne" pitchFamily="34" charset="-122"/>
                <a:cs typeface="Syne" pitchFamily="34" charset="-120"/>
              </a:rPr>
              <a:t>Testes de Caixa Preta</a:t>
            </a:r>
            <a:endParaRPr lang="en-US" sz="1768"/>
          </a:p>
        </p:txBody>
      </p:sp>
      <p:sp>
        <p:nvSpPr>
          <p:cNvPr id="8" name="Text 4"/>
          <p:cNvSpPr/>
          <p:nvPr/>
        </p:nvSpPr>
        <p:spPr>
          <a:xfrm>
            <a:off x="6114931" y="2621280"/>
            <a:ext cx="7886938" cy="574358"/>
          </a:xfrm>
          <a:prstGeom prst="rect">
            <a:avLst/>
          </a:prstGeom>
          <a:noFill/>
          <a:ln/>
        </p:spPr>
        <p:txBody>
          <a:bodyPr wrap="square" rtlCol="0" anchor="t"/>
          <a:lstStyle/>
          <a:p>
            <a:pPr marL="0" indent="0" algn="l">
              <a:lnSpc>
                <a:spcPts val="2263"/>
              </a:lnSpc>
              <a:buNone/>
            </a:pPr>
            <a:r>
              <a:rPr lang="en-US" sz="1414">
                <a:solidFill>
                  <a:srgbClr val="3B4E4E"/>
                </a:solidFill>
                <a:latin typeface="Overpass" pitchFamily="34" charset="0"/>
                <a:ea typeface="Overpass" pitchFamily="34" charset="-122"/>
                <a:cs typeface="Overpass" pitchFamily="34" charset="-120"/>
              </a:rPr>
              <a:t>Técnicas de testes de caixa preta incluem testes de funcionalidade, testes de usabilidade e testes de segurança.</a:t>
            </a:r>
            <a:endParaRPr lang="en-US" sz="1414"/>
          </a:p>
        </p:txBody>
      </p:sp>
      <p:pic>
        <p:nvPicPr>
          <p:cNvPr id="9" name="Image 2" descr="preencoded.png"/>
          <p:cNvPicPr>
            <a:picLocks noChangeAspect="1"/>
          </p:cNvPicPr>
          <p:nvPr/>
        </p:nvPicPr>
        <p:blipFill>
          <a:blip r:embed="rId5"/>
          <a:stretch>
            <a:fillRect/>
          </a:stretch>
        </p:blipFill>
        <p:spPr>
          <a:xfrm>
            <a:off x="6114931" y="3734395"/>
            <a:ext cx="448985" cy="448985"/>
          </a:xfrm>
          <a:prstGeom prst="rect">
            <a:avLst/>
          </a:prstGeom>
        </p:spPr>
      </p:pic>
      <p:sp>
        <p:nvSpPr>
          <p:cNvPr id="10" name="Text 5"/>
          <p:cNvSpPr/>
          <p:nvPr/>
        </p:nvSpPr>
        <p:spPr>
          <a:xfrm>
            <a:off x="6114931" y="4362926"/>
            <a:ext cx="2903577" cy="280630"/>
          </a:xfrm>
          <a:prstGeom prst="rect">
            <a:avLst/>
          </a:prstGeom>
          <a:noFill/>
          <a:ln/>
        </p:spPr>
        <p:txBody>
          <a:bodyPr wrap="none" rtlCol="0" anchor="t"/>
          <a:lstStyle/>
          <a:p>
            <a:pPr marL="0" indent="0" algn="l">
              <a:lnSpc>
                <a:spcPts val="2210"/>
              </a:lnSpc>
              <a:buNone/>
            </a:pPr>
            <a:r>
              <a:rPr lang="en-US" sz="1768" b="1">
                <a:solidFill>
                  <a:srgbClr val="3B4E4E"/>
                </a:solidFill>
                <a:latin typeface="Syne" pitchFamily="34" charset="0"/>
                <a:ea typeface="Syne" pitchFamily="34" charset="-122"/>
                <a:cs typeface="Syne" pitchFamily="34" charset="-120"/>
              </a:rPr>
              <a:t>Testes de Caixa Branca</a:t>
            </a:r>
            <a:endParaRPr lang="en-US" sz="1768"/>
          </a:p>
        </p:txBody>
      </p:sp>
      <p:sp>
        <p:nvSpPr>
          <p:cNvPr id="11" name="Text 6"/>
          <p:cNvSpPr/>
          <p:nvPr/>
        </p:nvSpPr>
        <p:spPr>
          <a:xfrm>
            <a:off x="6114931" y="4751308"/>
            <a:ext cx="7886938" cy="574358"/>
          </a:xfrm>
          <a:prstGeom prst="rect">
            <a:avLst/>
          </a:prstGeom>
          <a:noFill/>
          <a:ln/>
        </p:spPr>
        <p:txBody>
          <a:bodyPr wrap="square" rtlCol="0" anchor="t"/>
          <a:lstStyle/>
          <a:p>
            <a:pPr marL="0" indent="0" algn="l">
              <a:lnSpc>
                <a:spcPts val="2263"/>
              </a:lnSpc>
              <a:buNone/>
            </a:pPr>
            <a:r>
              <a:rPr lang="en-US" sz="1414">
                <a:solidFill>
                  <a:srgbClr val="3B4E4E"/>
                </a:solidFill>
                <a:latin typeface="Overpass" pitchFamily="34" charset="0"/>
                <a:ea typeface="Overpass" pitchFamily="34" charset="-122"/>
                <a:cs typeface="Overpass" pitchFamily="34" charset="-120"/>
              </a:rPr>
              <a:t>Técnicas de testes de caixa branca incluem testes de cobertura de código, testes de caminho e testes de condição.</a:t>
            </a:r>
            <a:endParaRPr lang="en-US" sz="1414"/>
          </a:p>
        </p:txBody>
      </p:sp>
      <p:pic>
        <p:nvPicPr>
          <p:cNvPr id="12" name="Image 3" descr="preencoded.png"/>
          <p:cNvPicPr>
            <a:picLocks noChangeAspect="1"/>
          </p:cNvPicPr>
          <p:nvPr/>
        </p:nvPicPr>
        <p:blipFill>
          <a:blip r:embed="rId6"/>
          <a:stretch>
            <a:fillRect/>
          </a:stretch>
        </p:blipFill>
        <p:spPr>
          <a:xfrm>
            <a:off x="6114931" y="5864423"/>
            <a:ext cx="448985" cy="448985"/>
          </a:xfrm>
          <a:prstGeom prst="rect">
            <a:avLst/>
          </a:prstGeom>
        </p:spPr>
      </p:pic>
      <p:sp>
        <p:nvSpPr>
          <p:cNvPr id="13" name="Text 7"/>
          <p:cNvSpPr/>
          <p:nvPr/>
        </p:nvSpPr>
        <p:spPr>
          <a:xfrm>
            <a:off x="6114931" y="6492954"/>
            <a:ext cx="2863096" cy="280630"/>
          </a:xfrm>
          <a:prstGeom prst="rect">
            <a:avLst/>
          </a:prstGeom>
          <a:noFill/>
          <a:ln/>
        </p:spPr>
        <p:txBody>
          <a:bodyPr wrap="none" rtlCol="0" anchor="t"/>
          <a:lstStyle/>
          <a:p>
            <a:pPr marL="0" indent="0" algn="l">
              <a:lnSpc>
                <a:spcPts val="2210"/>
              </a:lnSpc>
              <a:buNone/>
            </a:pPr>
            <a:r>
              <a:rPr lang="en-US" sz="1768" b="1">
                <a:solidFill>
                  <a:srgbClr val="3B4E4E"/>
                </a:solidFill>
                <a:latin typeface="Syne" pitchFamily="34" charset="0"/>
                <a:ea typeface="Syne" pitchFamily="34" charset="-122"/>
                <a:cs typeface="Syne" pitchFamily="34" charset="-120"/>
              </a:rPr>
              <a:t>Testes de Performance</a:t>
            </a:r>
            <a:endParaRPr lang="en-US" sz="1768"/>
          </a:p>
        </p:txBody>
      </p:sp>
      <p:sp>
        <p:nvSpPr>
          <p:cNvPr id="14" name="Text 8"/>
          <p:cNvSpPr/>
          <p:nvPr/>
        </p:nvSpPr>
        <p:spPr>
          <a:xfrm>
            <a:off x="6114931" y="6881336"/>
            <a:ext cx="7886938" cy="574358"/>
          </a:xfrm>
          <a:prstGeom prst="rect">
            <a:avLst/>
          </a:prstGeom>
          <a:noFill/>
          <a:ln/>
        </p:spPr>
        <p:txBody>
          <a:bodyPr wrap="square" rtlCol="0" anchor="t"/>
          <a:lstStyle/>
          <a:p>
            <a:pPr marL="0" indent="0" algn="l">
              <a:lnSpc>
                <a:spcPts val="2263"/>
              </a:lnSpc>
              <a:buNone/>
            </a:pPr>
            <a:r>
              <a:rPr lang="en-US" sz="1414">
                <a:solidFill>
                  <a:srgbClr val="3B4E4E"/>
                </a:solidFill>
                <a:latin typeface="Overpass" pitchFamily="34" charset="0"/>
                <a:ea typeface="Overpass" pitchFamily="34" charset="-122"/>
                <a:cs typeface="Overpass" pitchFamily="34" charset="-120"/>
              </a:rPr>
              <a:t>Técnicas de testes de performance incluem testes de carga, testes de estresse e testes de desempenho.</a:t>
            </a:r>
            <a:endParaRPr lang="en-US" sz="1414"/>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14630400" cy="2268260"/>
          </a:xfrm>
          <a:prstGeom prst="rect">
            <a:avLst/>
          </a:prstGeom>
        </p:spPr>
      </p:pic>
      <p:sp>
        <p:nvSpPr>
          <p:cNvPr id="5" name="Text 2"/>
          <p:cNvSpPr/>
          <p:nvPr/>
        </p:nvSpPr>
        <p:spPr>
          <a:xfrm>
            <a:off x="1315641" y="3049667"/>
            <a:ext cx="8831223" cy="566976"/>
          </a:xfrm>
          <a:prstGeom prst="rect">
            <a:avLst/>
          </a:prstGeom>
          <a:noFill/>
          <a:ln/>
        </p:spPr>
        <p:txBody>
          <a:bodyPr wrap="none" rtlCol="0" anchor="t"/>
          <a:lstStyle/>
          <a:p>
            <a:pPr marL="0" indent="0" algn="ctr">
              <a:lnSpc>
                <a:spcPts val="4465"/>
              </a:lnSpc>
              <a:buNone/>
            </a:pPr>
            <a:r>
              <a:rPr lang="en-US" sz="3572" b="1">
                <a:solidFill>
                  <a:srgbClr val="233939"/>
                </a:solidFill>
                <a:latin typeface="Syne" pitchFamily="34" charset="0"/>
                <a:ea typeface="Syne" pitchFamily="34" charset="-122"/>
                <a:cs typeface="Syne" pitchFamily="34" charset="-120"/>
              </a:rPr>
              <a:t>Ferramentas de Testes de Software</a:t>
            </a:r>
            <a:endParaRPr lang="en-US" sz="3572"/>
          </a:p>
        </p:txBody>
      </p:sp>
      <p:sp>
        <p:nvSpPr>
          <p:cNvPr id="6" name="Shape 3"/>
          <p:cNvSpPr/>
          <p:nvPr/>
        </p:nvSpPr>
        <p:spPr>
          <a:xfrm>
            <a:off x="1315641" y="3888819"/>
            <a:ext cx="11999119" cy="3559254"/>
          </a:xfrm>
          <a:prstGeom prst="roundRect">
            <a:avLst>
              <a:gd name="adj" fmla="val 2141"/>
            </a:avLst>
          </a:prstGeom>
          <a:noFill/>
          <a:ln w="7620">
            <a:solidFill>
              <a:srgbClr val="000000">
                <a:alpha val="8000"/>
              </a:srgbClr>
            </a:solidFill>
            <a:prstDash val="solid"/>
          </a:ln>
        </p:spPr>
      </p:sp>
      <p:sp>
        <p:nvSpPr>
          <p:cNvPr id="7" name="Shape 4"/>
          <p:cNvSpPr/>
          <p:nvPr/>
        </p:nvSpPr>
        <p:spPr>
          <a:xfrm>
            <a:off x="1323261" y="3896439"/>
            <a:ext cx="11982569" cy="523161"/>
          </a:xfrm>
          <a:prstGeom prst="rect">
            <a:avLst/>
          </a:prstGeom>
          <a:solidFill>
            <a:srgbClr val="FFFFFF">
              <a:alpha val="4000"/>
            </a:srgbClr>
          </a:solidFill>
          <a:ln/>
        </p:spPr>
      </p:sp>
      <p:sp>
        <p:nvSpPr>
          <p:cNvPr id="8" name="Text 5"/>
          <p:cNvSpPr/>
          <p:nvPr/>
        </p:nvSpPr>
        <p:spPr>
          <a:xfrm>
            <a:off x="1506141" y="4012883"/>
            <a:ext cx="3627001" cy="290274"/>
          </a:xfrm>
          <a:prstGeom prst="rect">
            <a:avLst/>
          </a:prstGeom>
          <a:noFill/>
          <a:ln/>
        </p:spPr>
        <p:txBody>
          <a:bodyPr wrap="non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Ferramenta</a:t>
            </a:r>
            <a:endParaRPr lang="en-US" sz="1429"/>
          </a:p>
        </p:txBody>
      </p:sp>
      <p:sp>
        <p:nvSpPr>
          <p:cNvPr id="9" name="Text 6"/>
          <p:cNvSpPr/>
          <p:nvPr/>
        </p:nvSpPr>
        <p:spPr>
          <a:xfrm>
            <a:off x="5503664" y="4012883"/>
            <a:ext cx="3623191" cy="290274"/>
          </a:xfrm>
          <a:prstGeom prst="rect">
            <a:avLst/>
          </a:prstGeom>
          <a:noFill/>
          <a:ln/>
        </p:spPr>
        <p:txBody>
          <a:bodyPr wrap="non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Tipo</a:t>
            </a:r>
            <a:endParaRPr lang="en-US" sz="1429"/>
          </a:p>
        </p:txBody>
      </p:sp>
      <p:sp>
        <p:nvSpPr>
          <p:cNvPr id="10" name="Text 7"/>
          <p:cNvSpPr/>
          <p:nvPr/>
        </p:nvSpPr>
        <p:spPr>
          <a:xfrm>
            <a:off x="9497377" y="4012883"/>
            <a:ext cx="3627001" cy="290274"/>
          </a:xfrm>
          <a:prstGeom prst="rect">
            <a:avLst/>
          </a:prstGeom>
          <a:noFill/>
          <a:ln/>
        </p:spPr>
        <p:txBody>
          <a:bodyPr wrap="non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Características</a:t>
            </a:r>
            <a:endParaRPr lang="en-US" sz="1429"/>
          </a:p>
        </p:txBody>
      </p:sp>
      <p:sp>
        <p:nvSpPr>
          <p:cNvPr id="11" name="Shape 8"/>
          <p:cNvSpPr/>
          <p:nvPr/>
        </p:nvSpPr>
        <p:spPr>
          <a:xfrm>
            <a:off x="1323261" y="4419600"/>
            <a:ext cx="11982569" cy="813435"/>
          </a:xfrm>
          <a:prstGeom prst="rect">
            <a:avLst/>
          </a:prstGeom>
          <a:solidFill>
            <a:srgbClr val="000000">
              <a:alpha val="4000"/>
            </a:srgbClr>
          </a:solidFill>
          <a:ln/>
        </p:spPr>
      </p:sp>
      <p:sp>
        <p:nvSpPr>
          <p:cNvPr id="12" name="Text 9"/>
          <p:cNvSpPr/>
          <p:nvPr/>
        </p:nvSpPr>
        <p:spPr>
          <a:xfrm>
            <a:off x="1506141" y="4536043"/>
            <a:ext cx="3627001" cy="290274"/>
          </a:xfrm>
          <a:prstGeom prst="rect">
            <a:avLst/>
          </a:prstGeom>
          <a:noFill/>
          <a:ln/>
        </p:spPr>
        <p:txBody>
          <a:bodyPr wrap="non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Selenium</a:t>
            </a:r>
            <a:endParaRPr lang="en-US" sz="1429"/>
          </a:p>
        </p:txBody>
      </p:sp>
      <p:sp>
        <p:nvSpPr>
          <p:cNvPr id="13" name="Text 10"/>
          <p:cNvSpPr/>
          <p:nvPr/>
        </p:nvSpPr>
        <p:spPr>
          <a:xfrm>
            <a:off x="5503664" y="4536043"/>
            <a:ext cx="3623191" cy="290274"/>
          </a:xfrm>
          <a:prstGeom prst="rect">
            <a:avLst/>
          </a:prstGeom>
          <a:noFill/>
          <a:ln/>
        </p:spPr>
        <p:txBody>
          <a:bodyPr wrap="non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Automação de Testes Web</a:t>
            </a:r>
            <a:endParaRPr lang="en-US" sz="1429"/>
          </a:p>
        </p:txBody>
      </p:sp>
      <p:sp>
        <p:nvSpPr>
          <p:cNvPr id="14" name="Text 11"/>
          <p:cNvSpPr/>
          <p:nvPr/>
        </p:nvSpPr>
        <p:spPr>
          <a:xfrm>
            <a:off x="9497377" y="4536043"/>
            <a:ext cx="3627001" cy="580549"/>
          </a:xfrm>
          <a:prstGeom prst="rect">
            <a:avLst/>
          </a:prstGeom>
          <a:noFill/>
          <a:ln/>
        </p:spPr>
        <p:txBody>
          <a:bodyPr wrap="squar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Suporta diversos navegadores, frameworks de testes e linguagens de programação.</a:t>
            </a:r>
            <a:endParaRPr lang="en-US" sz="1429"/>
          </a:p>
        </p:txBody>
      </p:sp>
      <p:sp>
        <p:nvSpPr>
          <p:cNvPr id="15" name="Shape 12"/>
          <p:cNvSpPr/>
          <p:nvPr/>
        </p:nvSpPr>
        <p:spPr>
          <a:xfrm>
            <a:off x="1323261" y="5233035"/>
            <a:ext cx="11982569" cy="1103709"/>
          </a:xfrm>
          <a:prstGeom prst="rect">
            <a:avLst/>
          </a:prstGeom>
          <a:solidFill>
            <a:srgbClr val="FFFFFF">
              <a:alpha val="4000"/>
            </a:srgbClr>
          </a:solidFill>
          <a:ln/>
        </p:spPr>
      </p:sp>
      <p:sp>
        <p:nvSpPr>
          <p:cNvPr id="16" name="Text 13"/>
          <p:cNvSpPr/>
          <p:nvPr/>
        </p:nvSpPr>
        <p:spPr>
          <a:xfrm>
            <a:off x="1506141" y="5349478"/>
            <a:ext cx="3627001" cy="290274"/>
          </a:xfrm>
          <a:prstGeom prst="rect">
            <a:avLst/>
          </a:prstGeom>
          <a:noFill/>
          <a:ln/>
        </p:spPr>
        <p:txBody>
          <a:bodyPr wrap="non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JIRA</a:t>
            </a:r>
            <a:endParaRPr lang="en-US" sz="1429"/>
          </a:p>
        </p:txBody>
      </p:sp>
      <p:sp>
        <p:nvSpPr>
          <p:cNvPr id="17" name="Text 14"/>
          <p:cNvSpPr/>
          <p:nvPr/>
        </p:nvSpPr>
        <p:spPr>
          <a:xfrm>
            <a:off x="5503664" y="5349478"/>
            <a:ext cx="3623191" cy="290274"/>
          </a:xfrm>
          <a:prstGeom prst="rect">
            <a:avLst/>
          </a:prstGeom>
          <a:noFill/>
          <a:ln/>
        </p:spPr>
        <p:txBody>
          <a:bodyPr wrap="non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Gerenciamento de Testes</a:t>
            </a:r>
            <a:endParaRPr lang="en-US" sz="1429"/>
          </a:p>
        </p:txBody>
      </p:sp>
      <p:sp>
        <p:nvSpPr>
          <p:cNvPr id="18" name="Text 15"/>
          <p:cNvSpPr/>
          <p:nvPr/>
        </p:nvSpPr>
        <p:spPr>
          <a:xfrm>
            <a:off x="9497377" y="5349478"/>
            <a:ext cx="3627001" cy="870823"/>
          </a:xfrm>
          <a:prstGeom prst="rect">
            <a:avLst/>
          </a:prstGeom>
          <a:noFill/>
          <a:ln/>
        </p:spPr>
        <p:txBody>
          <a:bodyPr wrap="squar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Plataforma para gerenciar defeitos, testes e casos de teste, com recursos de rastreamento e relatórios.</a:t>
            </a:r>
            <a:endParaRPr lang="en-US" sz="1429"/>
          </a:p>
        </p:txBody>
      </p:sp>
      <p:sp>
        <p:nvSpPr>
          <p:cNvPr id="19" name="Shape 16"/>
          <p:cNvSpPr/>
          <p:nvPr/>
        </p:nvSpPr>
        <p:spPr>
          <a:xfrm>
            <a:off x="1323261" y="6336744"/>
            <a:ext cx="11982569" cy="1103709"/>
          </a:xfrm>
          <a:prstGeom prst="rect">
            <a:avLst/>
          </a:prstGeom>
          <a:solidFill>
            <a:srgbClr val="000000">
              <a:alpha val="4000"/>
            </a:srgbClr>
          </a:solidFill>
          <a:ln/>
        </p:spPr>
      </p:sp>
      <p:sp>
        <p:nvSpPr>
          <p:cNvPr id="20" name="Text 17"/>
          <p:cNvSpPr/>
          <p:nvPr/>
        </p:nvSpPr>
        <p:spPr>
          <a:xfrm>
            <a:off x="1506141" y="6453188"/>
            <a:ext cx="3627001" cy="290274"/>
          </a:xfrm>
          <a:prstGeom prst="rect">
            <a:avLst/>
          </a:prstGeom>
          <a:noFill/>
          <a:ln/>
        </p:spPr>
        <p:txBody>
          <a:bodyPr wrap="non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Postman</a:t>
            </a:r>
            <a:endParaRPr lang="en-US" sz="1429"/>
          </a:p>
        </p:txBody>
      </p:sp>
      <p:sp>
        <p:nvSpPr>
          <p:cNvPr id="21" name="Text 18"/>
          <p:cNvSpPr/>
          <p:nvPr/>
        </p:nvSpPr>
        <p:spPr>
          <a:xfrm>
            <a:off x="5503664" y="6453188"/>
            <a:ext cx="3623191" cy="290274"/>
          </a:xfrm>
          <a:prstGeom prst="rect">
            <a:avLst/>
          </a:prstGeom>
          <a:noFill/>
          <a:ln/>
        </p:spPr>
        <p:txBody>
          <a:bodyPr wrap="non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Testes de APIs</a:t>
            </a:r>
            <a:endParaRPr lang="en-US" sz="1429"/>
          </a:p>
        </p:txBody>
      </p:sp>
      <p:sp>
        <p:nvSpPr>
          <p:cNvPr id="22" name="Text 19"/>
          <p:cNvSpPr/>
          <p:nvPr/>
        </p:nvSpPr>
        <p:spPr>
          <a:xfrm>
            <a:off x="9497377" y="6453188"/>
            <a:ext cx="3627001" cy="870823"/>
          </a:xfrm>
          <a:prstGeom prst="rect">
            <a:avLst/>
          </a:prstGeom>
          <a:noFill/>
          <a:ln/>
        </p:spPr>
        <p:txBody>
          <a:bodyPr wrap="square" rtlCol="0" anchor="t"/>
          <a:lstStyle/>
          <a:p>
            <a:pPr marL="0" indent="0">
              <a:lnSpc>
                <a:spcPts val="2286"/>
              </a:lnSpc>
              <a:buNone/>
            </a:pPr>
            <a:r>
              <a:rPr lang="en-US" sz="1429">
                <a:solidFill>
                  <a:srgbClr val="3B4E4E"/>
                </a:solidFill>
                <a:latin typeface="Overpass" pitchFamily="34" charset="0"/>
                <a:ea typeface="Overpass" pitchFamily="34" charset="-122"/>
                <a:cs typeface="Overpass" pitchFamily="34" charset="-120"/>
              </a:rPr>
              <a:t>Ferramenta para testar e documentar APIs, incluindo testes de funcionalidade, desempenho e segurança.</a:t>
            </a:r>
            <a:endParaRPr lang="en-US" sz="1429"/>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31862"/>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14630400" cy="2621637"/>
          </a:xfrm>
          <a:prstGeom prst="rect">
            <a:avLst/>
          </a:prstGeom>
        </p:spPr>
      </p:pic>
      <p:sp>
        <p:nvSpPr>
          <p:cNvPr id="5" name="Text 2"/>
          <p:cNvSpPr/>
          <p:nvPr/>
        </p:nvSpPr>
        <p:spPr>
          <a:xfrm>
            <a:off x="734020" y="3198376"/>
            <a:ext cx="6452830" cy="655439"/>
          </a:xfrm>
          <a:prstGeom prst="rect">
            <a:avLst/>
          </a:prstGeom>
          <a:noFill/>
          <a:ln/>
        </p:spPr>
        <p:txBody>
          <a:bodyPr wrap="none" rtlCol="0" anchor="t"/>
          <a:lstStyle/>
          <a:p>
            <a:pPr marL="0" indent="0" algn="ctr">
              <a:lnSpc>
                <a:spcPts val="5161"/>
              </a:lnSpc>
              <a:buNone/>
            </a:pPr>
            <a:r>
              <a:rPr lang="en-US" sz="4129" b="1">
                <a:solidFill>
                  <a:srgbClr val="233939"/>
                </a:solidFill>
                <a:latin typeface="Syne" pitchFamily="34" charset="0"/>
                <a:ea typeface="Syne" pitchFamily="34" charset="-122"/>
                <a:cs typeface="Syne" pitchFamily="34" charset="-120"/>
              </a:rPr>
              <a:t>Testes Automatizados</a:t>
            </a:r>
            <a:endParaRPr lang="en-US" sz="4129"/>
          </a:p>
        </p:txBody>
      </p:sp>
      <p:pic>
        <p:nvPicPr>
          <p:cNvPr id="6" name="Image 1" descr="preencoded.png"/>
          <p:cNvPicPr>
            <a:picLocks noChangeAspect="1"/>
          </p:cNvPicPr>
          <p:nvPr/>
        </p:nvPicPr>
        <p:blipFill>
          <a:blip r:embed="rId4"/>
          <a:stretch>
            <a:fillRect/>
          </a:stretch>
        </p:blipFill>
        <p:spPr>
          <a:xfrm>
            <a:off x="734020" y="4168378"/>
            <a:ext cx="3290530" cy="838914"/>
          </a:xfrm>
          <a:prstGeom prst="rect">
            <a:avLst/>
          </a:prstGeom>
        </p:spPr>
      </p:pic>
      <p:sp>
        <p:nvSpPr>
          <p:cNvPr id="7" name="Text 3"/>
          <p:cNvSpPr/>
          <p:nvPr/>
        </p:nvSpPr>
        <p:spPr>
          <a:xfrm>
            <a:off x="943689" y="5321856"/>
            <a:ext cx="2871192" cy="655320"/>
          </a:xfrm>
          <a:prstGeom prst="rect">
            <a:avLst/>
          </a:prstGeom>
          <a:noFill/>
          <a:ln/>
        </p:spPr>
        <p:txBody>
          <a:bodyPr wrap="square" rtlCol="0" anchor="t"/>
          <a:lstStyle/>
          <a:p>
            <a:pPr marL="0" indent="0" algn="l">
              <a:lnSpc>
                <a:spcPts val="2580"/>
              </a:lnSpc>
              <a:buNone/>
            </a:pPr>
            <a:r>
              <a:rPr lang="en-US" sz="2064" b="1">
                <a:solidFill>
                  <a:srgbClr val="3B4E4E"/>
                </a:solidFill>
                <a:latin typeface="Syne" pitchFamily="34" charset="0"/>
                <a:ea typeface="Syne" pitchFamily="34" charset="-122"/>
                <a:cs typeface="Syne" pitchFamily="34" charset="-120"/>
              </a:rPr>
              <a:t>Criar Casos de Teste</a:t>
            </a:r>
            <a:endParaRPr lang="en-US" sz="2064"/>
          </a:p>
        </p:txBody>
      </p:sp>
      <p:sp>
        <p:nvSpPr>
          <p:cNvPr id="8" name="Text 4"/>
          <p:cNvSpPr/>
          <p:nvPr/>
        </p:nvSpPr>
        <p:spPr>
          <a:xfrm>
            <a:off x="943689" y="6102906"/>
            <a:ext cx="2871192" cy="1006912"/>
          </a:xfrm>
          <a:prstGeom prst="rect">
            <a:avLst/>
          </a:prstGeom>
          <a:noFill/>
          <a:ln/>
        </p:spPr>
        <p:txBody>
          <a:bodyPr wrap="square" rtlCol="0" anchor="t"/>
          <a:lstStyle/>
          <a:p>
            <a:pPr marL="0" indent="0" algn="l">
              <a:lnSpc>
                <a:spcPts val="2642"/>
              </a:lnSpc>
              <a:buNone/>
            </a:pPr>
            <a:r>
              <a:rPr lang="en-US" sz="1651">
                <a:solidFill>
                  <a:srgbClr val="3B4E4E"/>
                </a:solidFill>
                <a:latin typeface="Overpass" pitchFamily="34" charset="0"/>
                <a:ea typeface="Overpass" pitchFamily="34" charset="-122"/>
                <a:cs typeface="Overpass" pitchFamily="34" charset="-120"/>
              </a:rPr>
              <a:t>Defina os cenários de teste e os passos para verificar as funcionalidades do software.</a:t>
            </a:r>
            <a:endParaRPr lang="en-US" sz="1651"/>
          </a:p>
        </p:txBody>
      </p:sp>
      <p:pic>
        <p:nvPicPr>
          <p:cNvPr id="9" name="Image 2" descr="preencoded.png"/>
          <p:cNvPicPr>
            <a:picLocks noChangeAspect="1"/>
          </p:cNvPicPr>
          <p:nvPr/>
        </p:nvPicPr>
        <p:blipFill>
          <a:blip r:embed="rId5"/>
          <a:stretch>
            <a:fillRect/>
          </a:stretch>
        </p:blipFill>
        <p:spPr>
          <a:xfrm>
            <a:off x="4024551" y="4168378"/>
            <a:ext cx="3290649" cy="838914"/>
          </a:xfrm>
          <a:prstGeom prst="rect">
            <a:avLst/>
          </a:prstGeom>
        </p:spPr>
      </p:pic>
      <p:sp>
        <p:nvSpPr>
          <p:cNvPr id="10" name="Text 5"/>
          <p:cNvSpPr/>
          <p:nvPr/>
        </p:nvSpPr>
        <p:spPr>
          <a:xfrm>
            <a:off x="4234220" y="5321856"/>
            <a:ext cx="2871311" cy="655320"/>
          </a:xfrm>
          <a:prstGeom prst="rect">
            <a:avLst/>
          </a:prstGeom>
          <a:noFill/>
          <a:ln/>
        </p:spPr>
        <p:txBody>
          <a:bodyPr wrap="square" rtlCol="0" anchor="t"/>
          <a:lstStyle/>
          <a:p>
            <a:pPr marL="0" indent="0" algn="l">
              <a:lnSpc>
                <a:spcPts val="2580"/>
              </a:lnSpc>
              <a:buNone/>
            </a:pPr>
            <a:r>
              <a:rPr lang="en-US" sz="2064" b="1">
                <a:solidFill>
                  <a:srgbClr val="3B4E4E"/>
                </a:solidFill>
                <a:latin typeface="Syne" pitchFamily="34" charset="0"/>
                <a:ea typeface="Syne" pitchFamily="34" charset="-122"/>
                <a:cs typeface="Syne" pitchFamily="34" charset="-120"/>
              </a:rPr>
              <a:t>Implementar Scripts de Teste</a:t>
            </a:r>
            <a:endParaRPr lang="en-US" sz="2064"/>
          </a:p>
        </p:txBody>
      </p:sp>
      <p:sp>
        <p:nvSpPr>
          <p:cNvPr id="11" name="Text 6"/>
          <p:cNvSpPr/>
          <p:nvPr/>
        </p:nvSpPr>
        <p:spPr>
          <a:xfrm>
            <a:off x="4234220" y="6102906"/>
            <a:ext cx="2871311" cy="1342549"/>
          </a:xfrm>
          <a:prstGeom prst="rect">
            <a:avLst/>
          </a:prstGeom>
          <a:noFill/>
          <a:ln/>
        </p:spPr>
        <p:txBody>
          <a:bodyPr wrap="square" rtlCol="0" anchor="t"/>
          <a:lstStyle/>
          <a:p>
            <a:pPr marL="0" indent="0" algn="l">
              <a:lnSpc>
                <a:spcPts val="2642"/>
              </a:lnSpc>
              <a:buNone/>
            </a:pPr>
            <a:r>
              <a:rPr lang="en-US" sz="1651">
                <a:solidFill>
                  <a:srgbClr val="3B4E4E"/>
                </a:solidFill>
                <a:latin typeface="Overpass" pitchFamily="34" charset="0"/>
                <a:ea typeface="Overpass" pitchFamily="34" charset="-122"/>
                <a:cs typeface="Overpass" pitchFamily="34" charset="-120"/>
              </a:rPr>
              <a:t>Escreva os scripts de teste usando ferramentas de automação, como Selenium ou Appium.</a:t>
            </a:r>
            <a:endParaRPr lang="en-US" sz="1651"/>
          </a:p>
        </p:txBody>
      </p:sp>
      <p:pic>
        <p:nvPicPr>
          <p:cNvPr id="12" name="Image 3" descr="preencoded.png"/>
          <p:cNvPicPr>
            <a:picLocks noChangeAspect="1"/>
          </p:cNvPicPr>
          <p:nvPr/>
        </p:nvPicPr>
        <p:blipFill>
          <a:blip r:embed="rId6"/>
          <a:stretch>
            <a:fillRect/>
          </a:stretch>
        </p:blipFill>
        <p:spPr>
          <a:xfrm>
            <a:off x="7315200" y="4168378"/>
            <a:ext cx="3290530" cy="838914"/>
          </a:xfrm>
          <a:prstGeom prst="rect">
            <a:avLst/>
          </a:prstGeom>
        </p:spPr>
      </p:pic>
      <p:sp>
        <p:nvSpPr>
          <p:cNvPr id="13" name="Text 7"/>
          <p:cNvSpPr/>
          <p:nvPr/>
        </p:nvSpPr>
        <p:spPr>
          <a:xfrm>
            <a:off x="7524869" y="5321856"/>
            <a:ext cx="2621637" cy="327660"/>
          </a:xfrm>
          <a:prstGeom prst="rect">
            <a:avLst/>
          </a:prstGeom>
          <a:noFill/>
          <a:ln/>
        </p:spPr>
        <p:txBody>
          <a:bodyPr wrap="none" rtlCol="0" anchor="t"/>
          <a:lstStyle/>
          <a:p>
            <a:pPr marL="0" indent="0" algn="l">
              <a:lnSpc>
                <a:spcPts val="2580"/>
              </a:lnSpc>
              <a:buNone/>
            </a:pPr>
            <a:r>
              <a:rPr lang="en-US" sz="2064" b="1">
                <a:solidFill>
                  <a:srgbClr val="3B4E4E"/>
                </a:solidFill>
                <a:latin typeface="Syne" pitchFamily="34" charset="0"/>
                <a:ea typeface="Syne" pitchFamily="34" charset="-122"/>
                <a:cs typeface="Syne" pitchFamily="34" charset="-120"/>
              </a:rPr>
              <a:t>Executar Testes</a:t>
            </a:r>
            <a:endParaRPr lang="en-US" sz="2064"/>
          </a:p>
        </p:txBody>
      </p:sp>
      <p:sp>
        <p:nvSpPr>
          <p:cNvPr id="14" name="Text 8"/>
          <p:cNvSpPr/>
          <p:nvPr/>
        </p:nvSpPr>
        <p:spPr>
          <a:xfrm>
            <a:off x="7524869" y="5775246"/>
            <a:ext cx="2871192" cy="1342549"/>
          </a:xfrm>
          <a:prstGeom prst="rect">
            <a:avLst/>
          </a:prstGeom>
          <a:noFill/>
          <a:ln/>
        </p:spPr>
        <p:txBody>
          <a:bodyPr wrap="square" rtlCol="0" anchor="t"/>
          <a:lstStyle/>
          <a:p>
            <a:pPr marL="0" indent="0" algn="l">
              <a:lnSpc>
                <a:spcPts val="2642"/>
              </a:lnSpc>
              <a:buNone/>
            </a:pPr>
            <a:r>
              <a:rPr lang="en-US" sz="1651">
                <a:solidFill>
                  <a:srgbClr val="3B4E4E"/>
                </a:solidFill>
                <a:latin typeface="Overpass" pitchFamily="34" charset="0"/>
                <a:ea typeface="Overpass" pitchFamily="34" charset="-122"/>
                <a:cs typeface="Overpass" pitchFamily="34" charset="-120"/>
              </a:rPr>
              <a:t>Execute os scripts de teste automaticamente, verificando se o software funciona como esperado.</a:t>
            </a:r>
            <a:endParaRPr lang="en-US" sz="1651"/>
          </a:p>
        </p:txBody>
      </p:sp>
      <p:pic>
        <p:nvPicPr>
          <p:cNvPr id="15" name="Image 4" descr="preencoded.png"/>
          <p:cNvPicPr>
            <a:picLocks noChangeAspect="1"/>
          </p:cNvPicPr>
          <p:nvPr/>
        </p:nvPicPr>
        <p:blipFill>
          <a:blip r:embed="rId7"/>
          <a:stretch>
            <a:fillRect/>
          </a:stretch>
        </p:blipFill>
        <p:spPr>
          <a:xfrm>
            <a:off x="10605730" y="4168378"/>
            <a:ext cx="3290649" cy="838914"/>
          </a:xfrm>
          <a:prstGeom prst="rect">
            <a:avLst/>
          </a:prstGeom>
        </p:spPr>
      </p:pic>
      <p:sp>
        <p:nvSpPr>
          <p:cNvPr id="16" name="Text 9"/>
          <p:cNvSpPr/>
          <p:nvPr/>
        </p:nvSpPr>
        <p:spPr>
          <a:xfrm>
            <a:off x="10815399" y="5321856"/>
            <a:ext cx="2842022" cy="327660"/>
          </a:xfrm>
          <a:prstGeom prst="rect">
            <a:avLst/>
          </a:prstGeom>
          <a:noFill/>
          <a:ln/>
        </p:spPr>
        <p:txBody>
          <a:bodyPr wrap="none" rtlCol="0" anchor="t"/>
          <a:lstStyle/>
          <a:p>
            <a:pPr marL="0" indent="0" algn="l">
              <a:lnSpc>
                <a:spcPts val="2580"/>
              </a:lnSpc>
              <a:buNone/>
            </a:pPr>
            <a:r>
              <a:rPr lang="en-US" sz="2064" b="1">
                <a:solidFill>
                  <a:srgbClr val="3B4E4E"/>
                </a:solidFill>
                <a:latin typeface="Syne" pitchFamily="34" charset="0"/>
                <a:ea typeface="Syne" pitchFamily="34" charset="-122"/>
                <a:cs typeface="Syne" pitchFamily="34" charset="-120"/>
              </a:rPr>
              <a:t>Analisar Resultados</a:t>
            </a:r>
            <a:endParaRPr lang="en-US" sz="2064"/>
          </a:p>
        </p:txBody>
      </p:sp>
      <p:sp>
        <p:nvSpPr>
          <p:cNvPr id="17" name="Text 10"/>
          <p:cNvSpPr/>
          <p:nvPr/>
        </p:nvSpPr>
        <p:spPr>
          <a:xfrm>
            <a:off x="10815399" y="5775246"/>
            <a:ext cx="2871311" cy="1006912"/>
          </a:xfrm>
          <a:prstGeom prst="rect">
            <a:avLst/>
          </a:prstGeom>
          <a:noFill/>
          <a:ln/>
        </p:spPr>
        <p:txBody>
          <a:bodyPr wrap="square" rtlCol="0" anchor="t"/>
          <a:lstStyle/>
          <a:p>
            <a:pPr marL="0" indent="0" algn="l">
              <a:lnSpc>
                <a:spcPts val="2642"/>
              </a:lnSpc>
              <a:buNone/>
            </a:pPr>
            <a:r>
              <a:rPr lang="en-US" sz="1651">
                <a:solidFill>
                  <a:srgbClr val="3B4E4E"/>
                </a:solidFill>
                <a:latin typeface="Overpass" pitchFamily="34" charset="0"/>
                <a:ea typeface="Overpass" pitchFamily="34" charset="-122"/>
                <a:cs typeface="Overpass" pitchFamily="34" charset="-120"/>
              </a:rPr>
              <a:t>Analise os resultados dos testes e identifique os erros ou falhas encontradas.</a:t>
            </a:r>
            <a:endParaRPr lang="en-US" sz="165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90074" y="726638"/>
            <a:ext cx="7963853" cy="1053703"/>
          </a:xfrm>
          <a:prstGeom prst="rect">
            <a:avLst/>
          </a:prstGeom>
          <a:noFill/>
          <a:ln/>
        </p:spPr>
        <p:txBody>
          <a:bodyPr wrap="square" rtlCol="0" anchor="t"/>
          <a:lstStyle/>
          <a:p>
            <a:pPr marL="0" indent="0" algn="ctr">
              <a:lnSpc>
                <a:spcPts val="4149"/>
              </a:lnSpc>
              <a:buNone/>
            </a:pPr>
            <a:r>
              <a:rPr lang="en-US" sz="3319" b="1">
                <a:solidFill>
                  <a:srgbClr val="233939"/>
                </a:solidFill>
                <a:latin typeface="Syne" pitchFamily="34" charset="0"/>
                <a:ea typeface="Syne" pitchFamily="34" charset="-122"/>
                <a:cs typeface="Syne" pitchFamily="34" charset="-120"/>
              </a:rPr>
              <a:t>Integração de Testes no Ciclo de Desenvolvimento</a:t>
            </a:r>
            <a:endParaRPr lang="en-US" sz="3319"/>
          </a:p>
        </p:txBody>
      </p:sp>
      <p:sp>
        <p:nvSpPr>
          <p:cNvPr id="6" name="Shape 3"/>
          <p:cNvSpPr/>
          <p:nvPr/>
        </p:nvSpPr>
        <p:spPr>
          <a:xfrm>
            <a:off x="831533" y="2033230"/>
            <a:ext cx="22860" cy="5469731"/>
          </a:xfrm>
          <a:prstGeom prst="roundRect">
            <a:avLst>
              <a:gd name="adj" fmla="val 309762"/>
            </a:avLst>
          </a:prstGeom>
          <a:solidFill>
            <a:srgbClr val="C3D4CC"/>
          </a:solidFill>
          <a:ln/>
        </p:spPr>
      </p:sp>
      <p:sp>
        <p:nvSpPr>
          <p:cNvPr id="7" name="Shape 4"/>
          <p:cNvSpPr/>
          <p:nvPr/>
        </p:nvSpPr>
        <p:spPr>
          <a:xfrm>
            <a:off x="1009769" y="2401133"/>
            <a:ext cx="590074" cy="22860"/>
          </a:xfrm>
          <a:prstGeom prst="roundRect">
            <a:avLst>
              <a:gd name="adj" fmla="val 309762"/>
            </a:avLst>
          </a:prstGeom>
          <a:solidFill>
            <a:srgbClr val="C3D4CC"/>
          </a:solidFill>
          <a:ln/>
        </p:spPr>
      </p:sp>
      <p:sp>
        <p:nvSpPr>
          <p:cNvPr id="8" name="Shape 5"/>
          <p:cNvSpPr/>
          <p:nvPr/>
        </p:nvSpPr>
        <p:spPr>
          <a:xfrm>
            <a:off x="653296" y="2222897"/>
            <a:ext cx="379333" cy="379333"/>
          </a:xfrm>
          <a:prstGeom prst="roundRect">
            <a:avLst>
              <a:gd name="adj" fmla="val 18667"/>
            </a:avLst>
          </a:prstGeom>
          <a:solidFill>
            <a:srgbClr val="DDEEE6"/>
          </a:solidFill>
          <a:ln w="7620">
            <a:solidFill>
              <a:srgbClr val="C3D4CC"/>
            </a:solidFill>
            <a:prstDash val="solid"/>
          </a:ln>
        </p:spPr>
      </p:sp>
      <p:sp>
        <p:nvSpPr>
          <p:cNvPr id="9" name="Text 6"/>
          <p:cNvSpPr/>
          <p:nvPr/>
        </p:nvSpPr>
        <p:spPr>
          <a:xfrm>
            <a:off x="793671" y="2286119"/>
            <a:ext cx="98584" cy="252889"/>
          </a:xfrm>
          <a:prstGeom prst="rect">
            <a:avLst/>
          </a:prstGeom>
          <a:noFill/>
          <a:ln/>
        </p:spPr>
        <p:txBody>
          <a:bodyPr wrap="none" rtlCol="0" anchor="t"/>
          <a:lstStyle/>
          <a:p>
            <a:pPr marL="0" indent="0" algn="ctr">
              <a:lnSpc>
                <a:spcPts val="1991"/>
              </a:lnSpc>
              <a:buNone/>
            </a:pPr>
            <a:r>
              <a:rPr lang="en-US" sz="1991" b="1">
                <a:solidFill>
                  <a:srgbClr val="3B4E4E"/>
                </a:solidFill>
                <a:latin typeface="Syne" pitchFamily="34" charset="0"/>
                <a:ea typeface="Syne" pitchFamily="34" charset="-122"/>
                <a:cs typeface="Syne" pitchFamily="34" charset="-120"/>
              </a:rPr>
              <a:t>1</a:t>
            </a:r>
            <a:endParaRPr lang="en-US" sz="1991"/>
          </a:p>
        </p:txBody>
      </p:sp>
      <p:sp>
        <p:nvSpPr>
          <p:cNvPr id="10" name="Text 7"/>
          <p:cNvSpPr/>
          <p:nvPr/>
        </p:nvSpPr>
        <p:spPr>
          <a:xfrm>
            <a:off x="1770221" y="2201823"/>
            <a:ext cx="2107406" cy="263366"/>
          </a:xfrm>
          <a:prstGeom prst="rect">
            <a:avLst/>
          </a:prstGeom>
          <a:noFill/>
          <a:ln/>
        </p:spPr>
        <p:txBody>
          <a:bodyPr wrap="none" rtlCol="0" anchor="t"/>
          <a:lstStyle/>
          <a:p>
            <a:pPr marL="0" indent="0" algn="l">
              <a:lnSpc>
                <a:spcPts val="2074"/>
              </a:lnSpc>
              <a:buNone/>
            </a:pPr>
            <a:r>
              <a:rPr lang="en-US" sz="1659" b="1">
                <a:solidFill>
                  <a:srgbClr val="3B4E4E"/>
                </a:solidFill>
                <a:latin typeface="Syne" pitchFamily="34" charset="0"/>
                <a:ea typeface="Syne" pitchFamily="34" charset="-122"/>
                <a:cs typeface="Syne" pitchFamily="34" charset="-120"/>
              </a:rPr>
              <a:t>Planejamento</a:t>
            </a:r>
            <a:endParaRPr lang="en-US" sz="1659"/>
          </a:p>
        </p:txBody>
      </p:sp>
      <p:sp>
        <p:nvSpPr>
          <p:cNvPr id="11" name="Text 8"/>
          <p:cNvSpPr/>
          <p:nvPr/>
        </p:nvSpPr>
        <p:spPr>
          <a:xfrm>
            <a:off x="1770221" y="2566273"/>
            <a:ext cx="6783705" cy="539353"/>
          </a:xfrm>
          <a:prstGeom prst="rect">
            <a:avLst/>
          </a:prstGeom>
          <a:noFill/>
          <a:ln/>
        </p:spPr>
        <p:txBody>
          <a:bodyPr wrap="square" rtlCol="0" anchor="t"/>
          <a:lstStyle/>
          <a:p>
            <a:pPr marL="0" indent="0" algn="l">
              <a:lnSpc>
                <a:spcPts val="2124"/>
              </a:lnSpc>
              <a:buNone/>
            </a:pPr>
            <a:r>
              <a:rPr lang="en-US" sz="1328">
                <a:solidFill>
                  <a:srgbClr val="3B4E4E"/>
                </a:solidFill>
                <a:latin typeface="Overpass" pitchFamily="34" charset="0"/>
                <a:ea typeface="Overpass" pitchFamily="34" charset="-122"/>
                <a:cs typeface="Overpass" pitchFamily="34" charset="-120"/>
              </a:rPr>
              <a:t>Definir os objetivos, escopo e estratégias de teste, incluindo os tipos de testes a serem realizados.</a:t>
            </a:r>
            <a:endParaRPr lang="en-US" sz="1328"/>
          </a:p>
        </p:txBody>
      </p:sp>
      <p:sp>
        <p:nvSpPr>
          <p:cNvPr id="12" name="Shape 9"/>
          <p:cNvSpPr/>
          <p:nvPr/>
        </p:nvSpPr>
        <p:spPr>
          <a:xfrm>
            <a:off x="1009769" y="3810714"/>
            <a:ext cx="590074" cy="22860"/>
          </a:xfrm>
          <a:prstGeom prst="roundRect">
            <a:avLst>
              <a:gd name="adj" fmla="val 309762"/>
            </a:avLst>
          </a:prstGeom>
          <a:solidFill>
            <a:srgbClr val="C3D4CC"/>
          </a:solidFill>
          <a:ln/>
        </p:spPr>
      </p:sp>
      <p:sp>
        <p:nvSpPr>
          <p:cNvPr id="13" name="Shape 10"/>
          <p:cNvSpPr/>
          <p:nvPr/>
        </p:nvSpPr>
        <p:spPr>
          <a:xfrm>
            <a:off x="653296" y="3632478"/>
            <a:ext cx="379333" cy="379333"/>
          </a:xfrm>
          <a:prstGeom prst="roundRect">
            <a:avLst>
              <a:gd name="adj" fmla="val 18667"/>
            </a:avLst>
          </a:prstGeom>
          <a:solidFill>
            <a:srgbClr val="DDEEE6"/>
          </a:solidFill>
          <a:ln w="7620">
            <a:solidFill>
              <a:srgbClr val="C3D4CC"/>
            </a:solidFill>
            <a:prstDash val="solid"/>
          </a:ln>
        </p:spPr>
      </p:sp>
      <p:sp>
        <p:nvSpPr>
          <p:cNvPr id="14" name="Text 11"/>
          <p:cNvSpPr/>
          <p:nvPr/>
        </p:nvSpPr>
        <p:spPr>
          <a:xfrm>
            <a:off x="764024" y="3695700"/>
            <a:ext cx="157758" cy="252889"/>
          </a:xfrm>
          <a:prstGeom prst="rect">
            <a:avLst/>
          </a:prstGeom>
          <a:noFill/>
          <a:ln/>
        </p:spPr>
        <p:txBody>
          <a:bodyPr wrap="none" rtlCol="0" anchor="t"/>
          <a:lstStyle/>
          <a:p>
            <a:pPr marL="0" indent="0" algn="ctr">
              <a:lnSpc>
                <a:spcPts val="1991"/>
              </a:lnSpc>
              <a:buNone/>
            </a:pPr>
            <a:r>
              <a:rPr lang="en-US" sz="1991" b="1">
                <a:solidFill>
                  <a:srgbClr val="3B4E4E"/>
                </a:solidFill>
                <a:latin typeface="Syne" pitchFamily="34" charset="0"/>
                <a:ea typeface="Syne" pitchFamily="34" charset="-122"/>
                <a:cs typeface="Syne" pitchFamily="34" charset="-120"/>
              </a:rPr>
              <a:t>2</a:t>
            </a:r>
            <a:endParaRPr lang="en-US" sz="1991"/>
          </a:p>
        </p:txBody>
      </p:sp>
      <p:sp>
        <p:nvSpPr>
          <p:cNvPr id="15" name="Text 12"/>
          <p:cNvSpPr/>
          <p:nvPr/>
        </p:nvSpPr>
        <p:spPr>
          <a:xfrm>
            <a:off x="1770221" y="3611404"/>
            <a:ext cx="2107406" cy="263366"/>
          </a:xfrm>
          <a:prstGeom prst="rect">
            <a:avLst/>
          </a:prstGeom>
          <a:noFill/>
          <a:ln/>
        </p:spPr>
        <p:txBody>
          <a:bodyPr wrap="none" rtlCol="0" anchor="t"/>
          <a:lstStyle/>
          <a:p>
            <a:pPr marL="0" indent="0" algn="l">
              <a:lnSpc>
                <a:spcPts val="2074"/>
              </a:lnSpc>
              <a:buNone/>
            </a:pPr>
            <a:r>
              <a:rPr lang="en-US" sz="1659" b="1">
                <a:solidFill>
                  <a:srgbClr val="3B4E4E"/>
                </a:solidFill>
                <a:latin typeface="Syne" pitchFamily="34" charset="0"/>
                <a:ea typeface="Syne" pitchFamily="34" charset="-122"/>
                <a:cs typeface="Syne" pitchFamily="34" charset="-120"/>
              </a:rPr>
              <a:t>Desenvolvimento</a:t>
            </a:r>
            <a:endParaRPr lang="en-US" sz="1659"/>
          </a:p>
        </p:txBody>
      </p:sp>
      <p:sp>
        <p:nvSpPr>
          <p:cNvPr id="16" name="Text 13"/>
          <p:cNvSpPr/>
          <p:nvPr/>
        </p:nvSpPr>
        <p:spPr>
          <a:xfrm>
            <a:off x="1770221" y="3975854"/>
            <a:ext cx="6783705" cy="539353"/>
          </a:xfrm>
          <a:prstGeom prst="rect">
            <a:avLst/>
          </a:prstGeom>
          <a:noFill/>
          <a:ln/>
        </p:spPr>
        <p:txBody>
          <a:bodyPr wrap="square" rtlCol="0" anchor="t"/>
          <a:lstStyle/>
          <a:p>
            <a:pPr marL="0" indent="0" algn="l">
              <a:lnSpc>
                <a:spcPts val="2124"/>
              </a:lnSpc>
              <a:buNone/>
            </a:pPr>
            <a:r>
              <a:rPr lang="en-US" sz="1328">
                <a:solidFill>
                  <a:srgbClr val="3B4E4E"/>
                </a:solidFill>
                <a:latin typeface="Overpass" pitchFamily="34" charset="0"/>
                <a:ea typeface="Overpass" pitchFamily="34" charset="-122"/>
                <a:cs typeface="Overpass" pitchFamily="34" charset="-120"/>
              </a:rPr>
              <a:t>Escrever os testes durante a fase de desenvolvimento, garantindo que o código seja testado desde o início.</a:t>
            </a:r>
            <a:endParaRPr lang="en-US" sz="1328"/>
          </a:p>
        </p:txBody>
      </p:sp>
      <p:sp>
        <p:nvSpPr>
          <p:cNvPr id="17" name="Shape 14"/>
          <p:cNvSpPr/>
          <p:nvPr/>
        </p:nvSpPr>
        <p:spPr>
          <a:xfrm>
            <a:off x="1009769" y="5220295"/>
            <a:ext cx="590074" cy="22860"/>
          </a:xfrm>
          <a:prstGeom prst="roundRect">
            <a:avLst>
              <a:gd name="adj" fmla="val 309762"/>
            </a:avLst>
          </a:prstGeom>
          <a:solidFill>
            <a:srgbClr val="C3D4CC"/>
          </a:solidFill>
          <a:ln/>
        </p:spPr>
      </p:sp>
      <p:sp>
        <p:nvSpPr>
          <p:cNvPr id="18" name="Shape 15"/>
          <p:cNvSpPr/>
          <p:nvPr/>
        </p:nvSpPr>
        <p:spPr>
          <a:xfrm>
            <a:off x="653296" y="5042059"/>
            <a:ext cx="379333" cy="379333"/>
          </a:xfrm>
          <a:prstGeom prst="roundRect">
            <a:avLst>
              <a:gd name="adj" fmla="val 18667"/>
            </a:avLst>
          </a:prstGeom>
          <a:solidFill>
            <a:srgbClr val="DDEEE6"/>
          </a:solidFill>
          <a:ln w="7620">
            <a:solidFill>
              <a:srgbClr val="C3D4CC"/>
            </a:solidFill>
            <a:prstDash val="solid"/>
          </a:ln>
        </p:spPr>
      </p:sp>
      <p:sp>
        <p:nvSpPr>
          <p:cNvPr id="19" name="Text 16"/>
          <p:cNvSpPr/>
          <p:nvPr/>
        </p:nvSpPr>
        <p:spPr>
          <a:xfrm>
            <a:off x="761881" y="5105281"/>
            <a:ext cx="162044" cy="252889"/>
          </a:xfrm>
          <a:prstGeom prst="rect">
            <a:avLst/>
          </a:prstGeom>
          <a:noFill/>
          <a:ln/>
        </p:spPr>
        <p:txBody>
          <a:bodyPr wrap="none" rtlCol="0" anchor="t"/>
          <a:lstStyle/>
          <a:p>
            <a:pPr marL="0" indent="0" algn="ctr">
              <a:lnSpc>
                <a:spcPts val="1991"/>
              </a:lnSpc>
              <a:buNone/>
            </a:pPr>
            <a:r>
              <a:rPr lang="en-US" sz="1991" b="1">
                <a:solidFill>
                  <a:srgbClr val="3B4E4E"/>
                </a:solidFill>
                <a:latin typeface="Syne" pitchFamily="34" charset="0"/>
                <a:ea typeface="Syne" pitchFamily="34" charset="-122"/>
                <a:cs typeface="Syne" pitchFamily="34" charset="-120"/>
              </a:rPr>
              <a:t>3</a:t>
            </a:r>
            <a:endParaRPr lang="en-US" sz="1991"/>
          </a:p>
        </p:txBody>
      </p:sp>
      <p:sp>
        <p:nvSpPr>
          <p:cNvPr id="20" name="Text 17"/>
          <p:cNvSpPr/>
          <p:nvPr/>
        </p:nvSpPr>
        <p:spPr>
          <a:xfrm>
            <a:off x="1770221" y="5020985"/>
            <a:ext cx="2107406" cy="263366"/>
          </a:xfrm>
          <a:prstGeom prst="rect">
            <a:avLst/>
          </a:prstGeom>
          <a:noFill/>
          <a:ln/>
        </p:spPr>
        <p:txBody>
          <a:bodyPr wrap="none" rtlCol="0" anchor="t"/>
          <a:lstStyle/>
          <a:p>
            <a:pPr marL="0" indent="0" algn="l">
              <a:lnSpc>
                <a:spcPts val="2074"/>
              </a:lnSpc>
              <a:buNone/>
            </a:pPr>
            <a:r>
              <a:rPr lang="en-US" sz="1659" b="1">
                <a:solidFill>
                  <a:srgbClr val="3B4E4E"/>
                </a:solidFill>
                <a:latin typeface="Syne" pitchFamily="34" charset="0"/>
                <a:ea typeface="Syne" pitchFamily="34" charset="-122"/>
                <a:cs typeface="Syne" pitchFamily="34" charset="-120"/>
              </a:rPr>
              <a:t>Teste</a:t>
            </a:r>
            <a:endParaRPr lang="en-US" sz="1659"/>
          </a:p>
        </p:txBody>
      </p:sp>
      <p:sp>
        <p:nvSpPr>
          <p:cNvPr id="21" name="Text 18"/>
          <p:cNvSpPr/>
          <p:nvPr/>
        </p:nvSpPr>
        <p:spPr>
          <a:xfrm>
            <a:off x="1770221" y="5385435"/>
            <a:ext cx="6783705" cy="539353"/>
          </a:xfrm>
          <a:prstGeom prst="rect">
            <a:avLst/>
          </a:prstGeom>
          <a:noFill/>
          <a:ln/>
        </p:spPr>
        <p:txBody>
          <a:bodyPr wrap="square" rtlCol="0" anchor="t"/>
          <a:lstStyle/>
          <a:p>
            <a:pPr marL="0" indent="0" algn="l">
              <a:lnSpc>
                <a:spcPts val="2124"/>
              </a:lnSpc>
              <a:buNone/>
            </a:pPr>
            <a:r>
              <a:rPr lang="en-US" sz="1328">
                <a:solidFill>
                  <a:srgbClr val="3B4E4E"/>
                </a:solidFill>
                <a:latin typeface="Overpass" pitchFamily="34" charset="0"/>
                <a:ea typeface="Overpass" pitchFamily="34" charset="-122"/>
                <a:cs typeface="Overpass" pitchFamily="34" charset="-120"/>
              </a:rPr>
              <a:t>Executar os testes e documentar os resultados, garantindo que os erros encontrados sejam corrigidos.</a:t>
            </a:r>
            <a:endParaRPr lang="en-US" sz="1328"/>
          </a:p>
        </p:txBody>
      </p:sp>
      <p:sp>
        <p:nvSpPr>
          <p:cNvPr id="22" name="Shape 19"/>
          <p:cNvSpPr/>
          <p:nvPr/>
        </p:nvSpPr>
        <p:spPr>
          <a:xfrm>
            <a:off x="1009769" y="6629876"/>
            <a:ext cx="590074" cy="22860"/>
          </a:xfrm>
          <a:prstGeom prst="roundRect">
            <a:avLst>
              <a:gd name="adj" fmla="val 309762"/>
            </a:avLst>
          </a:prstGeom>
          <a:solidFill>
            <a:srgbClr val="C3D4CC"/>
          </a:solidFill>
          <a:ln/>
        </p:spPr>
      </p:sp>
      <p:sp>
        <p:nvSpPr>
          <p:cNvPr id="23" name="Shape 20"/>
          <p:cNvSpPr/>
          <p:nvPr/>
        </p:nvSpPr>
        <p:spPr>
          <a:xfrm>
            <a:off x="653296" y="6451640"/>
            <a:ext cx="379333" cy="379333"/>
          </a:xfrm>
          <a:prstGeom prst="roundRect">
            <a:avLst>
              <a:gd name="adj" fmla="val 18667"/>
            </a:avLst>
          </a:prstGeom>
          <a:solidFill>
            <a:srgbClr val="DDEEE6"/>
          </a:solidFill>
          <a:ln w="7620">
            <a:solidFill>
              <a:srgbClr val="C3D4CC"/>
            </a:solidFill>
            <a:prstDash val="solid"/>
          </a:ln>
        </p:spPr>
      </p:sp>
      <p:sp>
        <p:nvSpPr>
          <p:cNvPr id="24" name="Text 21"/>
          <p:cNvSpPr/>
          <p:nvPr/>
        </p:nvSpPr>
        <p:spPr>
          <a:xfrm>
            <a:off x="753070" y="6514862"/>
            <a:ext cx="179784" cy="252889"/>
          </a:xfrm>
          <a:prstGeom prst="rect">
            <a:avLst/>
          </a:prstGeom>
          <a:noFill/>
          <a:ln/>
        </p:spPr>
        <p:txBody>
          <a:bodyPr wrap="none" rtlCol="0" anchor="t"/>
          <a:lstStyle/>
          <a:p>
            <a:pPr marL="0" indent="0" algn="ctr">
              <a:lnSpc>
                <a:spcPts val="1991"/>
              </a:lnSpc>
              <a:buNone/>
            </a:pPr>
            <a:r>
              <a:rPr lang="en-US" sz="1991" b="1">
                <a:solidFill>
                  <a:srgbClr val="3B4E4E"/>
                </a:solidFill>
                <a:latin typeface="Syne" pitchFamily="34" charset="0"/>
                <a:ea typeface="Syne" pitchFamily="34" charset="-122"/>
                <a:cs typeface="Syne" pitchFamily="34" charset="-120"/>
              </a:rPr>
              <a:t>4</a:t>
            </a:r>
            <a:endParaRPr lang="en-US" sz="1991"/>
          </a:p>
        </p:txBody>
      </p:sp>
      <p:sp>
        <p:nvSpPr>
          <p:cNvPr id="25" name="Text 22"/>
          <p:cNvSpPr/>
          <p:nvPr/>
        </p:nvSpPr>
        <p:spPr>
          <a:xfrm>
            <a:off x="1770221" y="6430566"/>
            <a:ext cx="2107406" cy="263366"/>
          </a:xfrm>
          <a:prstGeom prst="rect">
            <a:avLst/>
          </a:prstGeom>
          <a:noFill/>
          <a:ln/>
        </p:spPr>
        <p:txBody>
          <a:bodyPr wrap="none" rtlCol="0" anchor="t"/>
          <a:lstStyle/>
          <a:p>
            <a:pPr marL="0" indent="0" algn="l">
              <a:lnSpc>
                <a:spcPts val="2074"/>
              </a:lnSpc>
              <a:buNone/>
            </a:pPr>
            <a:r>
              <a:rPr lang="en-US" sz="1659" b="1">
                <a:solidFill>
                  <a:srgbClr val="3B4E4E"/>
                </a:solidFill>
                <a:latin typeface="Syne" pitchFamily="34" charset="0"/>
                <a:ea typeface="Syne" pitchFamily="34" charset="-122"/>
                <a:cs typeface="Syne" pitchFamily="34" charset="-120"/>
              </a:rPr>
              <a:t>Implantação</a:t>
            </a:r>
            <a:endParaRPr lang="en-US" sz="1659"/>
          </a:p>
        </p:txBody>
      </p:sp>
      <p:sp>
        <p:nvSpPr>
          <p:cNvPr id="26" name="Text 23"/>
          <p:cNvSpPr/>
          <p:nvPr/>
        </p:nvSpPr>
        <p:spPr>
          <a:xfrm>
            <a:off x="1770221" y="6795016"/>
            <a:ext cx="6783705" cy="539353"/>
          </a:xfrm>
          <a:prstGeom prst="rect">
            <a:avLst/>
          </a:prstGeom>
          <a:noFill/>
          <a:ln/>
        </p:spPr>
        <p:txBody>
          <a:bodyPr wrap="square" rtlCol="0" anchor="t"/>
          <a:lstStyle/>
          <a:p>
            <a:pPr marL="0" indent="0" algn="l">
              <a:lnSpc>
                <a:spcPts val="2124"/>
              </a:lnSpc>
              <a:buNone/>
            </a:pPr>
            <a:r>
              <a:rPr lang="en-US" sz="1328">
                <a:solidFill>
                  <a:srgbClr val="3B4E4E"/>
                </a:solidFill>
                <a:latin typeface="Overpass" pitchFamily="34" charset="0"/>
                <a:ea typeface="Overpass" pitchFamily="34" charset="-122"/>
                <a:cs typeface="Overpass" pitchFamily="34" charset="-120"/>
              </a:rPr>
              <a:t>Integrar os testes no processo de implantação, garantindo que o software seja testado antes de ser lançado.</a:t>
            </a:r>
            <a:endParaRPr lang="en-US" sz="1328"/>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39482"/>
          </a:xfrm>
          <a:prstGeom prst="rect">
            <a:avLst/>
          </a:prstGeom>
          <a:solidFill>
            <a:srgbClr val="FFFDE6"/>
          </a:solidFill>
          <a:ln/>
        </p:spPr>
      </p:sp>
      <p:sp>
        <p:nvSpPr>
          <p:cNvPr id="4" name="Text 2"/>
          <p:cNvSpPr/>
          <p:nvPr/>
        </p:nvSpPr>
        <p:spPr>
          <a:xfrm>
            <a:off x="791647" y="621983"/>
            <a:ext cx="13047107" cy="1413748"/>
          </a:xfrm>
          <a:prstGeom prst="rect">
            <a:avLst/>
          </a:prstGeom>
          <a:noFill/>
          <a:ln/>
        </p:spPr>
        <p:txBody>
          <a:bodyPr wrap="square" rtlCol="0" anchor="t"/>
          <a:lstStyle/>
          <a:p>
            <a:pPr marL="0" indent="0" algn="ctr">
              <a:lnSpc>
                <a:spcPts val="5566"/>
              </a:lnSpc>
              <a:buNone/>
            </a:pPr>
            <a:r>
              <a:rPr lang="en-US" sz="4453" b="1">
                <a:solidFill>
                  <a:srgbClr val="233939"/>
                </a:solidFill>
                <a:latin typeface="Syne" pitchFamily="34" charset="0"/>
                <a:ea typeface="Syne" pitchFamily="34" charset="-122"/>
                <a:cs typeface="Syne" pitchFamily="34" charset="-120"/>
              </a:rPr>
              <a:t>Desafios e Tendências em Qualidade e Testes de Software</a:t>
            </a:r>
            <a:endParaRPr lang="en-US" sz="4453"/>
          </a:p>
        </p:txBody>
      </p:sp>
      <p:pic>
        <p:nvPicPr>
          <p:cNvPr id="5" name="Image 0" descr="preencoded.png"/>
          <p:cNvPicPr>
            <a:picLocks noChangeAspect="1"/>
          </p:cNvPicPr>
          <p:nvPr/>
        </p:nvPicPr>
        <p:blipFill>
          <a:blip r:embed="rId3"/>
          <a:stretch>
            <a:fillRect/>
          </a:stretch>
        </p:blipFill>
        <p:spPr>
          <a:xfrm>
            <a:off x="791647" y="2488049"/>
            <a:ext cx="4122896" cy="2548057"/>
          </a:xfrm>
          <a:prstGeom prst="rect">
            <a:avLst/>
          </a:prstGeom>
        </p:spPr>
      </p:pic>
      <p:sp>
        <p:nvSpPr>
          <p:cNvPr id="6" name="Text 3"/>
          <p:cNvSpPr/>
          <p:nvPr/>
        </p:nvSpPr>
        <p:spPr>
          <a:xfrm>
            <a:off x="791647" y="5318760"/>
            <a:ext cx="4122896" cy="706755"/>
          </a:xfrm>
          <a:prstGeom prst="rect">
            <a:avLst/>
          </a:prstGeom>
          <a:noFill/>
          <a:ln/>
        </p:spPr>
        <p:txBody>
          <a:bodyPr wrap="square" rtlCol="0" anchor="t"/>
          <a:lstStyle/>
          <a:p>
            <a:pPr marL="0" indent="0" algn="l">
              <a:lnSpc>
                <a:spcPts val="2783"/>
              </a:lnSpc>
              <a:buNone/>
            </a:pPr>
            <a:r>
              <a:rPr lang="en-US" sz="2226" b="1">
                <a:solidFill>
                  <a:srgbClr val="3B4E4E"/>
                </a:solidFill>
                <a:latin typeface="Syne" pitchFamily="34" charset="0"/>
                <a:ea typeface="Syne" pitchFamily="34" charset="-122"/>
                <a:cs typeface="Syne" pitchFamily="34" charset="-120"/>
              </a:rPr>
              <a:t>Complexidade do Software</a:t>
            </a:r>
            <a:endParaRPr lang="en-US" sz="2226"/>
          </a:p>
        </p:txBody>
      </p:sp>
      <p:sp>
        <p:nvSpPr>
          <p:cNvPr id="7" name="Text 4"/>
          <p:cNvSpPr/>
          <p:nvPr/>
        </p:nvSpPr>
        <p:spPr>
          <a:xfrm>
            <a:off x="791647" y="6161127"/>
            <a:ext cx="4122896" cy="1085850"/>
          </a:xfrm>
          <a:prstGeom prst="rect">
            <a:avLst/>
          </a:prstGeom>
          <a:noFill/>
          <a:ln/>
        </p:spPr>
        <p:txBody>
          <a:bodyPr wrap="square" rtlCol="0" anchor="t"/>
          <a:lstStyle/>
          <a:p>
            <a:pPr marL="0" indent="0" algn="l">
              <a:lnSpc>
                <a:spcPts val="2850"/>
              </a:lnSpc>
              <a:buNone/>
            </a:pPr>
            <a:r>
              <a:rPr lang="en-US" sz="1781">
                <a:solidFill>
                  <a:srgbClr val="3B4E4E"/>
                </a:solidFill>
                <a:latin typeface="Overpass" pitchFamily="34" charset="0"/>
                <a:ea typeface="Overpass" pitchFamily="34" charset="-122"/>
                <a:cs typeface="Overpass" pitchFamily="34" charset="-120"/>
              </a:rPr>
              <a:t>A complexidade crescente dos softwares exige estratégias de teste mais robustas e abrangentes.</a:t>
            </a:r>
            <a:endParaRPr lang="en-US" sz="1781"/>
          </a:p>
        </p:txBody>
      </p:sp>
      <p:pic>
        <p:nvPicPr>
          <p:cNvPr id="8" name="Image 1" descr="preencoded.png"/>
          <p:cNvPicPr>
            <a:picLocks noChangeAspect="1"/>
          </p:cNvPicPr>
          <p:nvPr/>
        </p:nvPicPr>
        <p:blipFill>
          <a:blip r:embed="rId4"/>
          <a:stretch>
            <a:fillRect/>
          </a:stretch>
        </p:blipFill>
        <p:spPr>
          <a:xfrm>
            <a:off x="5253752" y="2488049"/>
            <a:ext cx="4122896" cy="2548057"/>
          </a:xfrm>
          <a:prstGeom prst="rect">
            <a:avLst/>
          </a:prstGeom>
        </p:spPr>
      </p:pic>
      <p:sp>
        <p:nvSpPr>
          <p:cNvPr id="9" name="Text 5"/>
          <p:cNvSpPr/>
          <p:nvPr/>
        </p:nvSpPr>
        <p:spPr>
          <a:xfrm>
            <a:off x="5253752" y="5318760"/>
            <a:ext cx="2827377" cy="353378"/>
          </a:xfrm>
          <a:prstGeom prst="rect">
            <a:avLst/>
          </a:prstGeom>
          <a:noFill/>
          <a:ln/>
        </p:spPr>
        <p:txBody>
          <a:bodyPr wrap="none" rtlCol="0" anchor="t"/>
          <a:lstStyle/>
          <a:p>
            <a:pPr marL="0" indent="0" algn="l">
              <a:lnSpc>
                <a:spcPts val="2783"/>
              </a:lnSpc>
              <a:buNone/>
            </a:pPr>
            <a:r>
              <a:rPr lang="en-US" sz="2226" b="1">
                <a:solidFill>
                  <a:srgbClr val="3B4E4E"/>
                </a:solidFill>
                <a:latin typeface="Syne" pitchFamily="34" charset="0"/>
                <a:ea typeface="Syne" pitchFamily="34" charset="-122"/>
                <a:cs typeface="Syne" pitchFamily="34" charset="-120"/>
              </a:rPr>
              <a:t>Testes em Nuvem</a:t>
            </a:r>
            <a:endParaRPr lang="en-US" sz="2226"/>
          </a:p>
        </p:txBody>
      </p:sp>
      <p:sp>
        <p:nvSpPr>
          <p:cNvPr id="10" name="Text 6"/>
          <p:cNvSpPr/>
          <p:nvPr/>
        </p:nvSpPr>
        <p:spPr>
          <a:xfrm>
            <a:off x="5253752" y="5807750"/>
            <a:ext cx="4122896" cy="1085850"/>
          </a:xfrm>
          <a:prstGeom prst="rect">
            <a:avLst/>
          </a:prstGeom>
          <a:noFill/>
          <a:ln/>
        </p:spPr>
        <p:txBody>
          <a:bodyPr wrap="square" rtlCol="0" anchor="t"/>
          <a:lstStyle/>
          <a:p>
            <a:pPr marL="0" indent="0" algn="l">
              <a:lnSpc>
                <a:spcPts val="2850"/>
              </a:lnSpc>
              <a:buNone/>
            </a:pPr>
            <a:r>
              <a:rPr lang="en-US" sz="1781">
                <a:solidFill>
                  <a:srgbClr val="3B4E4E"/>
                </a:solidFill>
                <a:latin typeface="Overpass" pitchFamily="34" charset="0"/>
                <a:ea typeface="Overpass" pitchFamily="34" charset="-122"/>
                <a:cs typeface="Overpass" pitchFamily="34" charset="-120"/>
              </a:rPr>
              <a:t>O uso crescente de serviços em nuvem exige ferramentas e técnicas específicas para testar aplicações nesse ambiente.</a:t>
            </a:r>
            <a:endParaRPr lang="en-US" sz="1781"/>
          </a:p>
        </p:txBody>
      </p:sp>
      <p:pic>
        <p:nvPicPr>
          <p:cNvPr id="11" name="Image 2" descr="preencoded.png"/>
          <p:cNvPicPr>
            <a:picLocks noChangeAspect="1"/>
          </p:cNvPicPr>
          <p:nvPr/>
        </p:nvPicPr>
        <p:blipFill>
          <a:blip r:embed="rId5"/>
          <a:stretch>
            <a:fillRect/>
          </a:stretch>
        </p:blipFill>
        <p:spPr>
          <a:xfrm>
            <a:off x="9715857" y="2488049"/>
            <a:ext cx="4122896" cy="2548057"/>
          </a:xfrm>
          <a:prstGeom prst="rect">
            <a:avLst/>
          </a:prstGeom>
        </p:spPr>
      </p:pic>
      <p:sp>
        <p:nvSpPr>
          <p:cNvPr id="12" name="Text 7"/>
          <p:cNvSpPr/>
          <p:nvPr/>
        </p:nvSpPr>
        <p:spPr>
          <a:xfrm>
            <a:off x="9715857" y="5318760"/>
            <a:ext cx="2827377" cy="353378"/>
          </a:xfrm>
          <a:prstGeom prst="rect">
            <a:avLst/>
          </a:prstGeom>
          <a:noFill/>
          <a:ln/>
        </p:spPr>
        <p:txBody>
          <a:bodyPr wrap="none" rtlCol="0" anchor="t"/>
          <a:lstStyle/>
          <a:p>
            <a:pPr marL="0" indent="0" algn="l">
              <a:lnSpc>
                <a:spcPts val="2783"/>
              </a:lnSpc>
              <a:buNone/>
            </a:pPr>
            <a:r>
              <a:rPr lang="en-US" sz="2226" b="1">
                <a:solidFill>
                  <a:srgbClr val="3B4E4E"/>
                </a:solidFill>
                <a:latin typeface="Syne" pitchFamily="34" charset="0"/>
                <a:ea typeface="Syne" pitchFamily="34" charset="-122"/>
                <a:cs typeface="Syne" pitchFamily="34" charset="-120"/>
              </a:rPr>
              <a:t>Testes Mobile</a:t>
            </a:r>
            <a:endParaRPr lang="en-US" sz="2226"/>
          </a:p>
        </p:txBody>
      </p:sp>
      <p:sp>
        <p:nvSpPr>
          <p:cNvPr id="13" name="Text 8"/>
          <p:cNvSpPr/>
          <p:nvPr/>
        </p:nvSpPr>
        <p:spPr>
          <a:xfrm>
            <a:off x="9715857" y="5807750"/>
            <a:ext cx="4122896" cy="1809750"/>
          </a:xfrm>
          <a:prstGeom prst="rect">
            <a:avLst/>
          </a:prstGeom>
          <a:noFill/>
          <a:ln/>
        </p:spPr>
        <p:txBody>
          <a:bodyPr wrap="square" rtlCol="0" anchor="t"/>
          <a:lstStyle/>
          <a:p>
            <a:pPr marL="0" indent="0" algn="l">
              <a:lnSpc>
                <a:spcPts val="2850"/>
              </a:lnSpc>
              <a:buNone/>
            </a:pPr>
            <a:r>
              <a:rPr lang="en-US" sz="1781">
                <a:solidFill>
                  <a:srgbClr val="3B4E4E"/>
                </a:solidFill>
                <a:latin typeface="Overpass" pitchFamily="34" charset="0"/>
                <a:ea typeface="Overpass" pitchFamily="34" charset="-122"/>
                <a:cs typeface="Overpass" pitchFamily="34" charset="-120"/>
              </a:rPr>
              <a:t>O crescimento da demanda por aplicações mobile exige estratégias de teste adequadas para garantir a qualidade em diferentes dispositivos e plataformas.</a:t>
            </a:r>
            <a:endParaRPr lang="en-US" sz="178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79463" y="1327309"/>
            <a:ext cx="7595354" cy="618768"/>
          </a:xfrm>
          <a:prstGeom prst="rect">
            <a:avLst/>
          </a:prstGeom>
          <a:noFill/>
          <a:ln/>
        </p:spPr>
        <p:txBody>
          <a:bodyPr wrap="none" rtlCol="0" anchor="t"/>
          <a:lstStyle/>
          <a:p>
            <a:pPr marL="0" indent="0" algn="ctr">
              <a:lnSpc>
                <a:spcPts val="4873"/>
              </a:lnSpc>
              <a:buNone/>
            </a:pPr>
            <a:r>
              <a:rPr lang="en-US" sz="3898" b="1">
                <a:solidFill>
                  <a:srgbClr val="233939"/>
                </a:solidFill>
                <a:latin typeface="Syne" pitchFamily="34" charset="0"/>
                <a:ea typeface="Syne" pitchFamily="34" charset="-122"/>
                <a:cs typeface="Syne" pitchFamily="34" charset="-120"/>
              </a:rPr>
              <a:t>Tipos de Testes de Software</a:t>
            </a:r>
            <a:endParaRPr lang="en-US" sz="3898"/>
          </a:p>
        </p:txBody>
      </p:sp>
      <p:sp>
        <p:nvSpPr>
          <p:cNvPr id="6" name="Shape 3"/>
          <p:cNvSpPr/>
          <p:nvPr/>
        </p:nvSpPr>
        <p:spPr>
          <a:xfrm>
            <a:off x="6179463" y="2465784"/>
            <a:ext cx="445532" cy="445532"/>
          </a:xfrm>
          <a:prstGeom prst="roundRect">
            <a:avLst>
              <a:gd name="adj" fmla="val 18669"/>
            </a:avLst>
          </a:prstGeom>
          <a:solidFill>
            <a:srgbClr val="DDEEE6"/>
          </a:solidFill>
          <a:ln w="7620">
            <a:solidFill>
              <a:srgbClr val="C3D4CC"/>
            </a:solidFill>
            <a:prstDash val="solid"/>
          </a:ln>
        </p:spPr>
      </p:sp>
      <p:sp>
        <p:nvSpPr>
          <p:cNvPr id="7" name="Text 4"/>
          <p:cNvSpPr/>
          <p:nvPr/>
        </p:nvSpPr>
        <p:spPr>
          <a:xfrm>
            <a:off x="6344245" y="2539960"/>
            <a:ext cx="115848" cy="297061"/>
          </a:xfrm>
          <a:prstGeom prst="rect">
            <a:avLst/>
          </a:prstGeom>
          <a:noFill/>
          <a:ln/>
        </p:spPr>
        <p:txBody>
          <a:bodyPr wrap="none" rtlCol="0" anchor="t"/>
          <a:lstStyle/>
          <a:p>
            <a:pPr marL="0" indent="0" algn="ctr">
              <a:lnSpc>
                <a:spcPts val="2339"/>
              </a:lnSpc>
              <a:buNone/>
            </a:pPr>
            <a:r>
              <a:rPr lang="en-US" sz="2339" b="1">
                <a:solidFill>
                  <a:srgbClr val="3B4E4E"/>
                </a:solidFill>
                <a:latin typeface="Syne" pitchFamily="34" charset="0"/>
                <a:ea typeface="Syne" pitchFamily="34" charset="-122"/>
                <a:cs typeface="Syne" pitchFamily="34" charset="-120"/>
              </a:rPr>
              <a:t>1</a:t>
            </a:r>
            <a:endParaRPr lang="en-US" sz="2339"/>
          </a:p>
        </p:txBody>
      </p:sp>
      <p:sp>
        <p:nvSpPr>
          <p:cNvPr id="8" name="Text 5"/>
          <p:cNvSpPr/>
          <p:nvPr/>
        </p:nvSpPr>
        <p:spPr>
          <a:xfrm>
            <a:off x="6822996" y="2465784"/>
            <a:ext cx="2953464" cy="309324"/>
          </a:xfrm>
          <a:prstGeom prst="rect">
            <a:avLst/>
          </a:prstGeom>
          <a:noFill/>
          <a:ln/>
        </p:spPr>
        <p:txBody>
          <a:bodyPr wrap="none" rtlCol="0" anchor="t"/>
          <a:lstStyle/>
          <a:p>
            <a:pPr marL="0" indent="0">
              <a:lnSpc>
                <a:spcPts val="2437"/>
              </a:lnSpc>
              <a:buNone/>
            </a:pPr>
            <a:r>
              <a:rPr lang="en-US" sz="1949" b="1">
                <a:solidFill>
                  <a:srgbClr val="3B4E4E"/>
                </a:solidFill>
                <a:latin typeface="Syne" pitchFamily="34" charset="0"/>
                <a:ea typeface="Syne" pitchFamily="34" charset="-122"/>
                <a:cs typeface="Syne" pitchFamily="34" charset="-120"/>
              </a:rPr>
              <a:t>Testes de Caixa Preta</a:t>
            </a:r>
            <a:endParaRPr lang="en-US" sz="1949"/>
          </a:p>
        </p:txBody>
      </p:sp>
      <p:sp>
        <p:nvSpPr>
          <p:cNvPr id="9" name="Text 6"/>
          <p:cNvSpPr/>
          <p:nvPr/>
        </p:nvSpPr>
        <p:spPr>
          <a:xfrm>
            <a:off x="6822996" y="2893814"/>
            <a:ext cx="3136463" cy="1266825"/>
          </a:xfrm>
          <a:prstGeom prst="rect">
            <a:avLst/>
          </a:prstGeom>
          <a:noFill/>
          <a:ln/>
        </p:spPr>
        <p:txBody>
          <a:bodyPr wrap="square" rtlCol="0" anchor="t"/>
          <a:lstStyle/>
          <a:p>
            <a:pPr marL="0" indent="0">
              <a:lnSpc>
                <a:spcPts val="2495"/>
              </a:lnSpc>
              <a:buNone/>
            </a:pPr>
            <a:r>
              <a:rPr lang="en-US" sz="1559">
                <a:solidFill>
                  <a:srgbClr val="3B4E4E"/>
                </a:solidFill>
                <a:latin typeface="Overpass" pitchFamily="34" charset="0"/>
                <a:ea typeface="Overpass" pitchFamily="34" charset="-122"/>
                <a:cs typeface="Overpass" pitchFamily="34" charset="-120"/>
              </a:rPr>
              <a:t>O testador não conhece o código interno do software, testando apenas as funcionalidades externas.</a:t>
            </a:r>
            <a:endParaRPr lang="en-US" sz="1559"/>
          </a:p>
        </p:txBody>
      </p:sp>
      <p:sp>
        <p:nvSpPr>
          <p:cNvPr id="10" name="Shape 7"/>
          <p:cNvSpPr/>
          <p:nvPr/>
        </p:nvSpPr>
        <p:spPr>
          <a:xfrm>
            <a:off x="10157460" y="2465784"/>
            <a:ext cx="445532" cy="445532"/>
          </a:xfrm>
          <a:prstGeom prst="roundRect">
            <a:avLst>
              <a:gd name="adj" fmla="val 18669"/>
            </a:avLst>
          </a:prstGeom>
          <a:solidFill>
            <a:srgbClr val="DDEEE6"/>
          </a:solidFill>
          <a:ln w="7620">
            <a:solidFill>
              <a:srgbClr val="C3D4CC"/>
            </a:solidFill>
            <a:prstDash val="solid"/>
          </a:ln>
        </p:spPr>
      </p:sp>
      <p:sp>
        <p:nvSpPr>
          <p:cNvPr id="11" name="Text 8"/>
          <p:cNvSpPr/>
          <p:nvPr/>
        </p:nvSpPr>
        <p:spPr>
          <a:xfrm>
            <a:off x="10287476" y="2539960"/>
            <a:ext cx="185380" cy="297061"/>
          </a:xfrm>
          <a:prstGeom prst="rect">
            <a:avLst/>
          </a:prstGeom>
          <a:noFill/>
          <a:ln/>
        </p:spPr>
        <p:txBody>
          <a:bodyPr wrap="none" rtlCol="0" anchor="t"/>
          <a:lstStyle/>
          <a:p>
            <a:pPr marL="0" indent="0" algn="ctr">
              <a:lnSpc>
                <a:spcPts val="2339"/>
              </a:lnSpc>
              <a:buNone/>
            </a:pPr>
            <a:r>
              <a:rPr lang="en-US" sz="2339" b="1">
                <a:solidFill>
                  <a:srgbClr val="3B4E4E"/>
                </a:solidFill>
                <a:latin typeface="Syne" pitchFamily="34" charset="0"/>
                <a:ea typeface="Syne" pitchFamily="34" charset="-122"/>
                <a:cs typeface="Syne" pitchFamily="34" charset="-120"/>
              </a:rPr>
              <a:t>2</a:t>
            </a:r>
            <a:endParaRPr lang="en-US" sz="2339"/>
          </a:p>
        </p:txBody>
      </p:sp>
      <p:sp>
        <p:nvSpPr>
          <p:cNvPr id="12" name="Text 9"/>
          <p:cNvSpPr/>
          <p:nvPr/>
        </p:nvSpPr>
        <p:spPr>
          <a:xfrm>
            <a:off x="10800993" y="2465784"/>
            <a:ext cx="3136463" cy="618649"/>
          </a:xfrm>
          <a:prstGeom prst="rect">
            <a:avLst/>
          </a:prstGeom>
          <a:noFill/>
          <a:ln/>
        </p:spPr>
        <p:txBody>
          <a:bodyPr wrap="square" rtlCol="0" anchor="t"/>
          <a:lstStyle/>
          <a:p>
            <a:pPr marL="0" indent="0">
              <a:lnSpc>
                <a:spcPts val="2437"/>
              </a:lnSpc>
              <a:buNone/>
            </a:pPr>
            <a:r>
              <a:rPr lang="en-US" sz="1949" b="1">
                <a:solidFill>
                  <a:srgbClr val="3B4E4E"/>
                </a:solidFill>
                <a:latin typeface="Syne" pitchFamily="34" charset="0"/>
                <a:ea typeface="Syne" pitchFamily="34" charset="-122"/>
                <a:cs typeface="Syne" pitchFamily="34" charset="-120"/>
              </a:rPr>
              <a:t>Testes de Caixa Branca</a:t>
            </a:r>
            <a:endParaRPr lang="en-US" sz="1949"/>
          </a:p>
        </p:txBody>
      </p:sp>
      <p:sp>
        <p:nvSpPr>
          <p:cNvPr id="13" name="Text 10"/>
          <p:cNvSpPr/>
          <p:nvPr/>
        </p:nvSpPr>
        <p:spPr>
          <a:xfrm>
            <a:off x="10800993" y="3203138"/>
            <a:ext cx="3136463" cy="1583531"/>
          </a:xfrm>
          <a:prstGeom prst="rect">
            <a:avLst/>
          </a:prstGeom>
          <a:noFill/>
          <a:ln/>
        </p:spPr>
        <p:txBody>
          <a:bodyPr wrap="square" rtlCol="0" anchor="t"/>
          <a:lstStyle/>
          <a:p>
            <a:pPr marL="0" indent="0">
              <a:lnSpc>
                <a:spcPts val="2495"/>
              </a:lnSpc>
              <a:buNone/>
            </a:pPr>
            <a:r>
              <a:rPr lang="en-US" sz="1559">
                <a:solidFill>
                  <a:srgbClr val="3B4E4E"/>
                </a:solidFill>
                <a:latin typeface="Overpass" pitchFamily="34" charset="0"/>
                <a:ea typeface="Overpass" pitchFamily="34" charset="-122"/>
                <a:cs typeface="Overpass" pitchFamily="34" charset="-120"/>
              </a:rPr>
              <a:t>O testador conhece o código interno do software e testa os caminhos internos do código, as estruturas de dados e as condições de fluxo.</a:t>
            </a:r>
            <a:endParaRPr lang="en-US" sz="1559"/>
          </a:p>
        </p:txBody>
      </p:sp>
      <p:sp>
        <p:nvSpPr>
          <p:cNvPr id="14" name="Shape 11"/>
          <p:cNvSpPr/>
          <p:nvPr/>
        </p:nvSpPr>
        <p:spPr>
          <a:xfrm>
            <a:off x="6179463" y="5207437"/>
            <a:ext cx="445532" cy="445532"/>
          </a:xfrm>
          <a:prstGeom prst="roundRect">
            <a:avLst>
              <a:gd name="adj" fmla="val 18669"/>
            </a:avLst>
          </a:prstGeom>
          <a:solidFill>
            <a:srgbClr val="DDEEE6"/>
          </a:solidFill>
          <a:ln w="7620">
            <a:solidFill>
              <a:srgbClr val="C3D4CC"/>
            </a:solidFill>
            <a:prstDash val="solid"/>
          </a:ln>
        </p:spPr>
      </p:sp>
      <p:sp>
        <p:nvSpPr>
          <p:cNvPr id="15" name="Text 12"/>
          <p:cNvSpPr/>
          <p:nvPr/>
        </p:nvSpPr>
        <p:spPr>
          <a:xfrm>
            <a:off x="6306979" y="5281613"/>
            <a:ext cx="190381" cy="297061"/>
          </a:xfrm>
          <a:prstGeom prst="rect">
            <a:avLst/>
          </a:prstGeom>
          <a:noFill/>
          <a:ln/>
        </p:spPr>
        <p:txBody>
          <a:bodyPr wrap="none" rtlCol="0" anchor="t"/>
          <a:lstStyle/>
          <a:p>
            <a:pPr marL="0" indent="0" algn="ctr">
              <a:lnSpc>
                <a:spcPts val="2339"/>
              </a:lnSpc>
              <a:buNone/>
            </a:pPr>
            <a:r>
              <a:rPr lang="en-US" sz="2339" b="1">
                <a:solidFill>
                  <a:srgbClr val="3B4E4E"/>
                </a:solidFill>
                <a:latin typeface="Syne" pitchFamily="34" charset="0"/>
                <a:ea typeface="Syne" pitchFamily="34" charset="-122"/>
                <a:cs typeface="Syne" pitchFamily="34" charset="-120"/>
              </a:rPr>
              <a:t>3</a:t>
            </a:r>
            <a:endParaRPr lang="en-US" sz="2339"/>
          </a:p>
        </p:txBody>
      </p:sp>
      <p:sp>
        <p:nvSpPr>
          <p:cNvPr id="16" name="Text 13"/>
          <p:cNvSpPr/>
          <p:nvPr/>
        </p:nvSpPr>
        <p:spPr>
          <a:xfrm>
            <a:off x="6822996" y="5207437"/>
            <a:ext cx="2842022" cy="309324"/>
          </a:xfrm>
          <a:prstGeom prst="rect">
            <a:avLst/>
          </a:prstGeom>
          <a:noFill/>
          <a:ln/>
        </p:spPr>
        <p:txBody>
          <a:bodyPr wrap="none" rtlCol="0" anchor="t"/>
          <a:lstStyle/>
          <a:p>
            <a:pPr marL="0" indent="0">
              <a:lnSpc>
                <a:spcPts val="2437"/>
              </a:lnSpc>
              <a:buNone/>
            </a:pPr>
            <a:r>
              <a:rPr lang="en-US" sz="1949" b="1">
                <a:solidFill>
                  <a:srgbClr val="3B4E4E"/>
                </a:solidFill>
                <a:latin typeface="Syne" pitchFamily="34" charset="0"/>
                <a:ea typeface="Syne" pitchFamily="34" charset="-122"/>
                <a:cs typeface="Syne" pitchFamily="34" charset="-120"/>
              </a:rPr>
              <a:t>Testes de Integração</a:t>
            </a:r>
            <a:endParaRPr lang="en-US" sz="1949"/>
          </a:p>
        </p:txBody>
      </p:sp>
      <p:sp>
        <p:nvSpPr>
          <p:cNvPr id="17" name="Text 14"/>
          <p:cNvSpPr/>
          <p:nvPr/>
        </p:nvSpPr>
        <p:spPr>
          <a:xfrm>
            <a:off x="6822996" y="5635466"/>
            <a:ext cx="3136463" cy="1266825"/>
          </a:xfrm>
          <a:prstGeom prst="rect">
            <a:avLst/>
          </a:prstGeom>
          <a:noFill/>
          <a:ln/>
        </p:spPr>
        <p:txBody>
          <a:bodyPr wrap="square" rtlCol="0" anchor="t"/>
          <a:lstStyle/>
          <a:p>
            <a:pPr marL="0" indent="0">
              <a:lnSpc>
                <a:spcPts val="2495"/>
              </a:lnSpc>
              <a:buNone/>
            </a:pPr>
            <a:r>
              <a:rPr lang="en-US" sz="1559">
                <a:solidFill>
                  <a:srgbClr val="3B4E4E"/>
                </a:solidFill>
                <a:latin typeface="Overpass" pitchFamily="34" charset="0"/>
                <a:ea typeface="Overpass" pitchFamily="34" charset="-122"/>
                <a:cs typeface="Overpass" pitchFamily="34" charset="-120"/>
              </a:rPr>
              <a:t>Verifica a interação entre os diferentes módulos do software, testando se eles funcionam corretamente juntos.</a:t>
            </a:r>
            <a:endParaRPr lang="en-US" sz="1559"/>
          </a:p>
        </p:txBody>
      </p:sp>
      <p:sp>
        <p:nvSpPr>
          <p:cNvPr id="18" name="Shape 15"/>
          <p:cNvSpPr/>
          <p:nvPr/>
        </p:nvSpPr>
        <p:spPr>
          <a:xfrm>
            <a:off x="10157460" y="5207437"/>
            <a:ext cx="445532" cy="445532"/>
          </a:xfrm>
          <a:prstGeom prst="roundRect">
            <a:avLst>
              <a:gd name="adj" fmla="val 18669"/>
            </a:avLst>
          </a:prstGeom>
          <a:solidFill>
            <a:srgbClr val="DDEEE6"/>
          </a:solidFill>
          <a:ln w="7620">
            <a:solidFill>
              <a:srgbClr val="C3D4CC"/>
            </a:solidFill>
            <a:prstDash val="solid"/>
          </a:ln>
        </p:spPr>
      </p:sp>
      <p:sp>
        <p:nvSpPr>
          <p:cNvPr id="19" name="Text 16"/>
          <p:cNvSpPr/>
          <p:nvPr/>
        </p:nvSpPr>
        <p:spPr>
          <a:xfrm>
            <a:off x="10274618" y="5281613"/>
            <a:ext cx="211217" cy="297061"/>
          </a:xfrm>
          <a:prstGeom prst="rect">
            <a:avLst/>
          </a:prstGeom>
          <a:noFill/>
          <a:ln/>
        </p:spPr>
        <p:txBody>
          <a:bodyPr wrap="none" rtlCol="0" anchor="t"/>
          <a:lstStyle/>
          <a:p>
            <a:pPr marL="0" indent="0" algn="ctr">
              <a:lnSpc>
                <a:spcPts val="2339"/>
              </a:lnSpc>
              <a:buNone/>
            </a:pPr>
            <a:r>
              <a:rPr lang="en-US" sz="2339" b="1">
                <a:solidFill>
                  <a:srgbClr val="3B4E4E"/>
                </a:solidFill>
                <a:latin typeface="Syne" pitchFamily="34" charset="0"/>
                <a:ea typeface="Syne" pitchFamily="34" charset="-122"/>
                <a:cs typeface="Syne" pitchFamily="34" charset="-120"/>
              </a:rPr>
              <a:t>4</a:t>
            </a:r>
            <a:endParaRPr lang="en-US" sz="2339"/>
          </a:p>
        </p:txBody>
      </p:sp>
      <p:sp>
        <p:nvSpPr>
          <p:cNvPr id="20" name="Text 17"/>
          <p:cNvSpPr/>
          <p:nvPr/>
        </p:nvSpPr>
        <p:spPr>
          <a:xfrm>
            <a:off x="10800993" y="5207437"/>
            <a:ext cx="2786658" cy="309324"/>
          </a:xfrm>
          <a:prstGeom prst="rect">
            <a:avLst/>
          </a:prstGeom>
          <a:noFill/>
          <a:ln/>
        </p:spPr>
        <p:txBody>
          <a:bodyPr wrap="none" rtlCol="0" anchor="t"/>
          <a:lstStyle/>
          <a:p>
            <a:pPr marL="0" indent="0">
              <a:lnSpc>
                <a:spcPts val="2437"/>
              </a:lnSpc>
              <a:buNone/>
            </a:pPr>
            <a:r>
              <a:rPr lang="en-US" sz="1949" b="1">
                <a:solidFill>
                  <a:srgbClr val="3B4E4E"/>
                </a:solidFill>
                <a:latin typeface="Syne" pitchFamily="34" charset="0"/>
                <a:ea typeface="Syne" pitchFamily="34" charset="-122"/>
                <a:cs typeface="Syne" pitchFamily="34" charset="-120"/>
              </a:rPr>
              <a:t>Testes de Regressão</a:t>
            </a:r>
            <a:endParaRPr lang="en-US" sz="1949"/>
          </a:p>
        </p:txBody>
      </p:sp>
      <p:sp>
        <p:nvSpPr>
          <p:cNvPr id="21" name="Text 18"/>
          <p:cNvSpPr/>
          <p:nvPr/>
        </p:nvSpPr>
        <p:spPr>
          <a:xfrm>
            <a:off x="10800993" y="5635466"/>
            <a:ext cx="3136463" cy="1266825"/>
          </a:xfrm>
          <a:prstGeom prst="rect">
            <a:avLst/>
          </a:prstGeom>
          <a:noFill/>
          <a:ln/>
        </p:spPr>
        <p:txBody>
          <a:bodyPr wrap="square" rtlCol="0" anchor="t"/>
          <a:lstStyle/>
          <a:p>
            <a:pPr marL="0" indent="0">
              <a:lnSpc>
                <a:spcPts val="2495"/>
              </a:lnSpc>
              <a:buNone/>
            </a:pPr>
            <a:r>
              <a:rPr lang="en-US" sz="1559">
                <a:solidFill>
                  <a:srgbClr val="3B4E4E"/>
                </a:solidFill>
                <a:latin typeface="Overpass" pitchFamily="34" charset="0"/>
                <a:ea typeface="Overpass" pitchFamily="34" charset="-122"/>
                <a:cs typeface="Overpass" pitchFamily="34" charset="-120"/>
              </a:rPr>
              <a:t>Verifica se alterações no código não impactaram negativamente as funcionalidades existentes do software.</a:t>
            </a:r>
            <a:endParaRPr lang="en-US" sz="1559"/>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82811" y="1118949"/>
            <a:ext cx="4733925" cy="520422"/>
          </a:xfrm>
          <a:prstGeom prst="rect">
            <a:avLst/>
          </a:prstGeom>
          <a:noFill/>
          <a:ln/>
        </p:spPr>
        <p:txBody>
          <a:bodyPr wrap="none" rtlCol="0" anchor="t"/>
          <a:lstStyle/>
          <a:p>
            <a:pPr marL="0" marR="0" lvl="0" indent="0" algn="ctr" defTabSz="914400" rtl="0" eaLnBrk="1" fontAlgn="auto" latinLnBrk="0" hangingPunct="1">
              <a:lnSpc>
                <a:spcPts val="4098"/>
              </a:lnSpc>
              <a:spcBef>
                <a:spcPts val="0"/>
              </a:spcBef>
              <a:spcAft>
                <a:spcPts val="0"/>
              </a:spcAft>
              <a:buClrTx/>
              <a:buSzTx/>
              <a:buFontTx/>
              <a:buNone/>
              <a:tabLst/>
              <a:defRPr/>
            </a:pPr>
            <a:r>
              <a:rPr kumimoji="0" lang="en-US" sz="3278"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Teste de Caixa Preta</a:t>
            </a:r>
            <a:endParaRPr kumimoji="0" lang="en-US" sz="327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582811" y="1889165"/>
            <a:ext cx="7978378" cy="532924"/>
          </a:xfrm>
          <a:prstGeom prst="rect">
            <a:avLst/>
          </a:prstGeom>
          <a:noFill/>
          <a:ln/>
        </p:spPr>
        <p:txBody>
          <a:bodyPr wrap="square" rtlCol="0" anchor="t"/>
          <a:lstStyle/>
          <a:p>
            <a:pPr marL="0" marR="0" lvl="0" indent="0" algn="l" defTabSz="914400" rtl="0" eaLnBrk="1" fontAlgn="auto" latinLnBrk="0" hangingPunct="1">
              <a:lnSpc>
                <a:spcPts val="2098"/>
              </a:lnSpc>
              <a:spcBef>
                <a:spcPts val="0"/>
              </a:spcBef>
              <a:spcAft>
                <a:spcPts val="0"/>
              </a:spcAft>
              <a:buClrTx/>
              <a:buSzTx/>
              <a:buFontTx/>
              <a:buNone/>
              <a:tabLst/>
              <a:defRPr/>
            </a:pPr>
            <a:r>
              <a:rPr kumimoji="0" lang="en-US" sz="1311"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também conhecido como teste funcional, avalia o comportamento externo de um software sem analisar seu código interno.</a:t>
            </a:r>
            <a:endParaRPr kumimoji="0" lang="en-US" sz="131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p:cNvSpPr/>
          <p:nvPr/>
        </p:nvSpPr>
        <p:spPr>
          <a:xfrm>
            <a:off x="582811" y="2609374"/>
            <a:ext cx="3905964" cy="2034183"/>
          </a:xfrm>
          <a:prstGeom prst="roundRect">
            <a:avLst>
              <a:gd name="adj" fmla="val 3438"/>
            </a:avLst>
          </a:prstGeom>
          <a:solidFill>
            <a:srgbClr val="DDEEE6"/>
          </a:solidFill>
          <a:ln w="7620">
            <a:solidFill>
              <a:srgbClr val="C3D4CC"/>
            </a:solidFill>
            <a:prstDash val="solid"/>
          </a:ln>
        </p:spPr>
      </p:sp>
      <p:sp>
        <p:nvSpPr>
          <p:cNvPr id="8" name="Text 5"/>
          <p:cNvSpPr/>
          <p:nvPr/>
        </p:nvSpPr>
        <p:spPr>
          <a:xfrm>
            <a:off x="756880" y="2783443"/>
            <a:ext cx="3557826" cy="520303"/>
          </a:xfrm>
          <a:prstGeom prst="rect">
            <a:avLst/>
          </a:prstGeom>
          <a:noFill/>
          <a:ln/>
        </p:spPr>
        <p:txBody>
          <a:bodyPr wrap="square" rtlCol="0" anchor="t"/>
          <a:lstStyle/>
          <a:p>
            <a:pPr marL="0" marR="0" lvl="0" indent="0" algn="l" defTabSz="914400" rtl="0" eaLnBrk="1" fontAlgn="auto" latinLnBrk="0" hangingPunct="1">
              <a:lnSpc>
                <a:spcPts val="2049"/>
              </a:lnSpc>
              <a:spcBef>
                <a:spcPts val="0"/>
              </a:spcBef>
              <a:spcAft>
                <a:spcPts val="0"/>
              </a:spcAft>
              <a:buClrTx/>
              <a:buSzTx/>
              <a:buFontTx/>
              <a:buNone/>
              <a:tabLst/>
              <a:defRPr/>
            </a:pPr>
            <a:r>
              <a:rPr kumimoji="0" lang="en-US" sz="1639"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Caixa Preta: Visão Geral</a:t>
            </a:r>
            <a:endParaRPr kumimoji="0" lang="en-US" sz="163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6"/>
          <p:cNvSpPr/>
          <p:nvPr/>
        </p:nvSpPr>
        <p:spPr>
          <a:xfrm>
            <a:off x="756880" y="3403640"/>
            <a:ext cx="3557826" cy="1065848"/>
          </a:xfrm>
          <a:prstGeom prst="rect">
            <a:avLst/>
          </a:prstGeom>
          <a:noFill/>
          <a:ln/>
        </p:spPr>
        <p:txBody>
          <a:bodyPr wrap="square" rtlCol="0" anchor="t"/>
          <a:lstStyle/>
          <a:p>
            <a:pPr marL="0" marR="0" lvl="0" indent="0" algn="l" defTabSz="914400" rtl="0" eaLnBrk="1" fontAlgn="auto" latinLnBrk="0" hangingPunct="1">
              <a:lnSpc>
                <a:spcPts val="2098"/>
              </a:lnSpc>
              <a:spcBef>
                <a:spcPts val="0"/>
              </a:spcBef>
              <a:spcAft>
                <a:spcPts val="0"/>
              </a:spcAft>
              <a:buClrTx/>
              <a:buSzTx/>
              <a:buFontTx/>
              <a:buNone/>
              <a:tabLst/>
              <a:defRPr/>
            </a:pPr>
            <a:r>
              <a:rPr kumimoji="0" lang="en-US" sz="1311"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No teste de caixa preta, o testador se concentra em como o software funciona a partir da perspectiva do usuário, sem conhecimento do código interno.</a:t>
            </a:r>
            <a:endParaRPr kumimoji="0" lang="en-US" sz="131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Shape 7"/>
          <p:cNvSpPr/>
          <p:nvPr/>
        </p:nvSpPr>
        <p:spPr>
          <a:xfrm>
            <a:off x="4655225" y="2609374"/>
            <a:ext cx="3905964" cy="2034183"/>
          </a:xfrm>
          <a:prstGeom prst="roundRect">
            <a:avLst>
              <a:gd name="adj" fmla="val 3438"/>
            </a:avLst>
          </a:prstGeom>
          <a:solidFill>
            <a:srgbClr val="DDEEE6"/>
          </a:solidFill>
          <a:ln w="7620">
            <a:solidFill>
              <a:srgbClr val="C3D4CC"/>
            </a:solidFill>
            <a:prstDash val="solid"/>
          </a:ln>
        </p:spPr>
      </p:sp>
      <p:sp>
        <p:nvSpPr>
          <p:cNvPr id="11" name="Text 8"/>
          <p:cNvSpPr/>
          <p:nvPr/>
        </p:nvSpPr>
        <p:spPr>
          <a:xfrm>
            <a:off x="4829294" y="2783443"/>
            <a:ext cx="2081689" cy="260152"/>
          </a:xfrm>
          <a:prstGeom prst="rect">
            <a:avLst/>
          </a:prstGeom>
          <a:noFill/>
          <a:ln/>
        </p:spPr>
        <p:txBody>
          <a:bodyPr wrap="none" rtlCol="0" anchor="t"/>
          <a:lstStyle/>
          <a:p>
            <a:pPr marL="0" marR="0" lvl="0" indent="0" algn="l" defTabSz="914400" rtl="0" eaLnBrk="1" fontAlgn="auto" latinLnBrk="0" hangingPunct="1">
              <a:lnSpc>
                <a:spcPts val="2049"/>
              </a:lnSpc>
              <a:spcBef>
                <a:spcPts val="0"/>
              </a:spcBef>
              <a:spcAft>
                <a:spcPts val="0"/>
              </a:spcAft>
              <a:buClrTx/>
              <a:buSzTx/>
              <a:buFontTx/>
              <a:buNone/>
              <a:tabLst/>
              <a:defRPr/>
            </a:pPr>
            <a:r>
              <a:rPr kumimoji="0" lang="en-US" sz="1639"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Objetivo</a:t>
            </a:r>
            <a:endParaRPr kumimoji="0" lang="en-US" sz="163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9"/>
          <p:cNvSpPr/>
          <p:nvPr/>
        </p:nvSpPr>
        <p:spPr>
          <a:xfrm>
            <a:off x="4829294" y="3143488"/>
            <a:ext cx="3557826" cy="1065848"/>
          </a:xfrm>
          <a:prstGeom prst="rect">
            <a:avLst/>
          </a:prstGeom>
          <a:noFill/>
          <a:ln/>
        </p:spPr>
        <p:txBody>
          <a:bodyPr wrap="square" rtlCol="0" anchor="t"/>
          <a:lstStyle/>
          <a:p>
            <a:pPr marL="0" marR="0" lvl="0" indent="0" algn="l" defTabSz="914400" rtl="0" eaLnBrk="1" fontAlgn="auto" latinLnBrk="0" hangingPunct="1">
              <a:lnSpc>
                <a:spcPts val="2098"/>
              </a:lnSpc>
              <a:spcBef>
                <a:spcPts val="0"/>
              </a:spcBef>
              <a:spcAft>
                <a:spcPts val="0"/>
              </a:spcAft>
              <a:buClrTx/>
              <a:buSzTx/>
              <a:buFontTx/>
              <a:buNone/>
              <a:tabLst/>
              <a:defRPr/>
            </a:pPr>
            <a:r>
              <a:rPr kumimoji="0" lang="en-US" sz="1311"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objetivo é verificar se o software atende às suas especificações funcionais e requisitos, garantindo que ele realiza as tarefas para as quais foi projetado.</a:t>
            </a:r>
            <a:endParaRPr kumimoji="0" lang="en-US" sz="131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10"/>
          <p:cNvSpPr/>
          <p:nvPr/>
        </p:nvSpPr>
        <p:spPr>
          <a:xfrm>
            <a:off x="582811" y="4810006"/>
            <a:ext cx="3905964" cy="2300645"/>
          </a:xfrm>
          <a:prstGeom prst="roundRect">
            <a:avLst>
              <a:gd name="adj" fmla="val 3040"/>
            </a:avLst>
          </a:prstGeom>
          <a:solidFill>
            <a:srgbClr val="DDEEE6"/>
          </a:solidFill>
          <a:ln w="7620">
            <a:solidFill>
              <a:srgbClr val="C3D4CC"/>
            </a:solidFill>
            <a:prstDash val="solid"/>
          </a:ln>
        </p:spPr>
      </p:sp>
      <p:sp>
        <p:nvSpPr>
          <p:cNvPr id="14" name="Text 11"/>
          <p:cNvSpPr/>
          <p:nvPr/>
        </p:nvSpPr>
        <p:spPr>
          <a:xfrm>
            <a:off x="756880" y="4984075"/>
            <a:ext cx="3557826" cy="520303"/>
          </a:xfrm>
          <a:prstGeom prst="rect">
            <a:avLst/>
          </a:prstGeom>
          <a:noFill/>
          <a:ln/>
        </p:spPr>
        <p:txBody>
          <a:bodyPr wrap="square" rtlCol="0" anchor="t"/>
          <a:lstStyle/>
          <a:p>
            <a:pPr marL="0" marR="0" lvl="0" indent="0" algn="l" defTabSz="914400" rtl="0" eaLnBrk="1" fontAlgn="auto" latinLnBrk="0" hangingPunct="1">
              <a:lnSpc>
                <a:spcPts val="2049"/>
              </a:lnSpc>
              <a:spcBef>
                <a:spcPts val="0"/>
              </a:spcBef>
              <a:spcAft>
                <a:spcPts val="0"/>
              </a:spcAft>
              <a:buClrTx/>
              <a:buSzTx/>
              <a:buFontTx/>
              <a:buNone/>
              <a:tabLst/>
              <a:defRPr/>
            </a:pPr>
            <a:r>
              <a:rPr kumimoji="0" lang="en-US" sz="1639"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Técnicas de Teste de Caixa Preta</a:t>
            </a:r>
            <a:endParaRPr kumimoji="0" lang="en-US" sz="163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2"/>
          <p:cNvSpPr/>
          <p:nvPr/>
        </p:nvSpPr>
        <p:spPr>
          <a:xfrm>
            <a:off x="756880" y="5604272"/>
            <a:ext cx="3557826" cy="1332309"/>
          </a:xfrm>
          <a:prstGeom prst="rect">
            <a:avLst/>
          </a:prstGeom>
          <a:noFill/>
          <a:ln/>
        </p:spPr>
        <p:txBody>
          <a:bodyPr wrap="square" rtlCol="0" anchor="t"/>
          <a:lstStyle/>
          <a:p>
            <a:pPr marL="0" marR="0" lvl="0" indent="0" algn="l" defTabSz="914400" rtl="0" eaLnBrk="1" fontAlgn="auto" latinLnBrk="0" hangingPunct="1">
              <a:lnSpc>
                <a:spcPts val="2098"/>
              </a:lnSpc>
              <a:spcBef>
                <a:spcPts val="0"/>
              </a:spcBef>
              <a:spcAft>
                <a:spcPts val="0"/>
              </a:spcAft>
              <a:buClrTx/>
              <a:buSzTx/>
              <a:buFontTx/>
              <a:buNone/>
              <a:tabLst/>
              <a:defRPr/>
            </a:pPr>
            <a:r>
              <a:rPr kumimoji="0" lang="en-US" sz="1311"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Existem várias técnicas de teste de caixa preta, como teste de caminho, teste de partição de equivalência e teste de valor limite, que exploram diferentes aspectos da funcionalidade do software.</a:t>
            </a:r>
            <a:endParaRPr kumimoji="0" lang="en-US" sz="131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hape 13"/>
          <p:cNvSpPr/>
          <p:nvPr/>
        </p:nvSpPr>
        <p:spPr>
          <a:xfrm>
            <a:off x="4655225" y="4810006"/>
            <a:ext cx="3905964" cy="2300645"/>
          </a:xfrm>
          <a:prstGeom prst="roundRect">
            <a:avLst>
              <a:gd name="adj" fmla="val 3040"/>
            </a:avLst>
          </a:prstGeom>
          <a:solidFill>
            <a:srgbClr val="DDEEE6"/>
          </a:solidFill>
          <a:ln w="7620">
            <a:solidFill>
              <a:srgbClr val="C3D4CC"/>
            </a:solidFill>
            <a:prstDash val="solid"/>
          </a:ln>
        </p:spPr>
      </p:sp>
      <p:sp>
        <p:nvSpPr>
          <p:cNvPr id="17" name="Text 14"/>
          <p:cNvSpPr/>
          <p:nvPr/>
        </p:nvSpPr>
        <p:spPr>
          <a:xfrm>
            <a:off x="4829294" y="4984075"/>
            <a:ext cx="3557826" cy="520303"/>
          </a:xfrm>
          <a:prstGeom prst="rect">
            <a:avLst/>
          </a:prstGeom>
          <a:noFill/>
          <a:ln/>
        </p:spPr>
        <p:txBody>
          <a:bodyPr wrap="square" rtlCol="0" anchor="t"/>
          <a:lstStyle/>
          <a:p>
            <a:pPr marL="0" marR="0" lvl="0" indent="0" algn="l" defTabSz="914400" rtl="0" eaLnBrk="1" fontAlgn="auto" latinLnBrk="0" hangingPunct="1">
              <a:lnSpc>
                <a:spcPts val="2049"/>
              </a:lnSpc>
              <a:spcBef>
                <a:spcPts val="0"/>
              </a:spcBef>
              <a:spcAft>
                <a:spcPts val="0"/>
              </a:spcAft>
              <a:buClrTx/>
              <a:buSzTx/>
              <a:buFontTx/>
              <a:buNone/>
              <a:tabLst/>
              <a:defRPr/>
            </a:pPr>
            <a:r>
              <a:rPr kumimoji="0" lang="en-US" sz="1639"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Benefícios do Teste de Caixa Preta</a:t>
            </a:r>
            <a:endParaRPr kumimoji="0" lang="en-US" sz="163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5"/>
          <p:cNvSpPr/>
          <p:nvPr/>
        </p:nvSpPr>
        <p:spPr>
          <a:xfrm>
            <a:off x="4829294" y="5604272"/>
            <a:ext cx="3557826" cy="1332309"/>
          </a:xfrm>
          <a:prstGeom prst="rect">
            <a:avLst/>
          </a:prstGeom>
          <a:noFill/>
          <a:ln/>
        </p:spPr>
        <p:txBody>
          <a:bodyPr wrap="square" rtlCol="0" anchor="t"/>
          <a:lstStyle/>
          <a:p>
            <a:pPr marL="0" marR="0" lvl="0" indent="0" algn="l" defTabSz="914400" rtl="0" eaLnBrk="1" fontAlgn="auto" latinLnBrk="0" hangingPunct="1">
              <a:lnSpc>
                <a:spcPts val="2098"/>
              </a:lnSpc>
              <a:spcBef>
                <a:spcPts val="0"/>
              </a:spcBef>
              <a:spcAft>
                <a:spcPts val="0"/>
              </a:spcAft>
              <a:buClrTx/>
              <a:buSzTx/>
              <a:buFontTx/>
              <a:buNone/>
              <a:tabLst/>
              <a:defRPr/>
            </a:pPr>
            <a:r>
              <a:rPr kumimoji="0" lang="en-US" sz="1311"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garante que o software atenda às necessidades do usuário, é independente do código interno e pode ser realizado por diferentes pessoas com diferentes níveis de conhecimento técnico.</a:t>
            </a:r>
            <a:endParaRPr kumimoji="0" lang="en-US" sz="1311"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7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3619" y="1164908"/>
            <a:ext cx="7929563" cy="1084183"/>
          </a:xfrm>
          <a:prstGeom prst="rect">
            <a:avLst/>
          </a:prstGeom>
          <a:noFill/>
          <a:ln/>
        </p:spPr>
        <p:txBody>
          <a:bodyPr wrap="square" rtlCol="0" anchor="t"/>
          <a:lstStyle/>
          <a:p>
            <a:pPr marL="0" marR="0" lvl="0" indent="0" algn="ctr" defTabSz="914400" rtl="0" eaLnBrk="1" fontAlgn="auto" latinLnBrk="0" hangingPunct="1">
              <a:lnSpc>
                <a:spcPts val="4269"/>
              </a:lnSpc>
              <a:spcBef>
                <a:spcPts val="0"/>
              </a:spcBef>
              <a:spcAft>
                <a:spcPts val="0"/>
              </a:spcAft>
              <a:buClrTx/>
              <a:buSzTx/>
              <a:buFontTx/>
              <a:buNone/>
              <a:tabLst/>
              <a:defRPr/>
            </a:pPr>
            <a:r>
              <a:rPr kumimoji="0" lang="en-US" sz="3415"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Definição do Teste de Caixa Preta</a:t>
            </a:r>
            <a:endParaRPr kumimoji="0" lang="en-US" sz="341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6093619" y="2509242"/>
            <a:ext cx="7929563" cy="555069"/>
          </a:xfrm>
          <a:prstGeom prst="rect">
            <a:avLst/>
          </a:prstGeom>
          <a:noFill/>
          <a:ln/>
        </p:spPr>
        <p:txBody>
          <a:bodyPr wrap="square" rtlCol="0" anchor="t"/>
          <a:lstStyle/>
          <a:p>
            <a:pPr marL="0" marR="0" lvl="0" indent="0" algn="l" defTabSz="914400" rtl="0" eaLnBrk="1" fontAlgn="auto" latinLnBrk="0" hangingPunct="1">
              <a:lnSpc>
                <a:spcPts val="2186"/>
              </a:lnSpc>
              <a:spcBef>
                <a:spcPts val="0"/>
              </a:spcBef>
              <a:spcAft>
                <a:spcPts val="0"/>
              </a:spcAft>
              <a:buClrTx/>
              <a:buSzTx/>
              <a:buFontTx/>
              <a:buNone/>
              <a:tabLst/>
              <a:defRPr/>
            </a:pPr>
            <a:r>
              <a:rPr kumimoji="0" lang="en-US" sz="136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é uma técnica de teste de software que se concentra no comportamento externo do software sem considerar o código interno.</a:t>
            </a:r>
            <a:endParaRPr kumimoji="0" lang="en-US" sz="13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4"/>
          <p:cNvSpPr/>
          <p:nvPr/>
        </p:nvSpPr>
        <p:spPr>
          <a:xfrm>
            <a:off x="6093619" y="3454598"/>
            <a:ext cx="390287" cy="390287"/>
          </a:xfrm>
          <a:prstGeom prst="roundRect">
            <a:avLst>
              <a:gd name="adj" fmla="val 18670"/>
            </a:avLst>
          </a:prstGeom>
          <a:solidFill>
            <a:srgbClr val="DDEEE6"/>
          </a:solidFill>
          <a:ln w="7620">
            <a:solidFill>
              <a:srgbClr val="C3D4CC"/>
            </a:solidFill>
            <a:prstDash val="solid"/>
          </a:ln>
        </p:spPr>
      </p:sp>
      <p:sp>
        <p:nvSpPr>
          <p:cNvPr id="8" name="Text 5"/>
          <p:cNvSpPr/>
          <p:nvPr/>
        </p:nvSpPr>
        <p:spPr>
          <a:xfrm>
            <a:off x="6237923" y="3519607"/>
            <a:ext cx="101560" cy="260271"/>
          </a:xfrm>
          <a:prstGeom prst="rect">
            <a:avLst/>
          </a:prstGeom>
          <a:noFill/>
          <a:ln/>
        </p:spPr>
        <p:txBody>
          <a:bodyPr wrap="none" rtlCol="0" anchor="t"/>
          <a:lstStyle/>
          <a:p>
            <a:pPr marL="0" marR="0" lvl="0" indent="0" algn="ctr" defTabSz="914400" rtl="0" eaLnBrk="1" fontAlgn="auto" latinLnBrk="0" hangingPunct="1">
              <a:lnSpc>
                <a:spcPts val="2049"/>
              </a:lnSpc>
              <a:spcBef>
                <a:spcPts val="0"/>
              </a:spcBef>
              <a:spcAft>
                <a:spcPts val="0"/>
              </a:spcAft>
              <a:buClrTx/>
              <a:buSzTx/>
              <a:buFontTx/>
              <a:buNone/>
              <a:tabLst/>
              <a:defRPr/>
            </a:pPr>
            <a:r>
              <a:rPr kumimoji="0" lang="en-US" sz="2049"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1</a:t>
            </a:r>
            <a:endParaRPr kumimoji="0" lang="en-US" sz="204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6"/>
          <p:cNvSpPr/>
          <p:nvPr/>
        </p:nvSpPr>
        <p:spPr>
          <a:xfrm>
            <a:off x="6657380" y="3454598"/>
            <a:ext cx="3314343" cy="541972"/>
          </a:xfrm>
          <a:prstGeom prst="rect">
            <a:avLst/>
          </a:prstGeom>
          <a:noFill/>
          <a:ln/>
        </p:spPr>
        <p:txBody>
          <a:bodyPr wrap="square" rtlCol="0" anchor="t"/>
          <a:lstStyle/>
          <a:p>
            <a:pPr marL="0" marR="0" lvl="0" indent="0" algn="l" defTabSz="914400" rtl="0" eaLnBrk="1" fontAlgn="auto" latinLnBrk="0" hangingPunct="1">
              <a:lnSpc>
                <a:spcPts val="2135"/>
              </a:lnSpc>
              <a:spcBef>
                <a:spcPts val="0"/>
              </a:spcBef>
              <a:spcAft>
                <a:spcPts val="0"/>
              </a:spcAft>
              <a:buClrTx/>
              <a:buSzTx/>
              <a:buFontTx/>
              <a:buNone/>
              <a:tabLst/>
              <a:defRPr/>
            </a:pPr>
            <a:r>
              <a:rPr kumimoji="0" lang="en-US" sz="1708"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Caixa Preta: O que é?</a:t>
            </a:r>
            <a:endParaRPr kumimoji="0" lang="en-US" sz="170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7"/>
          <p:cNvSpPr/>
          <p:nvPr/>
        </p:nvSpPr>
        <p:spPr>
          <a:xfrm>
            <a:off x="6657380" y="4100632"/>
            <a:ext cx="3314343" cy="1110139"/>
          </a:xfrm>
          <a:prstGeom prst="rect">
            <a:avLst/>
          </a:prstGeom>
          <a:noFill/>
          <a:ln/>
        </p:spPr>
        <p:txBody>
          <a:bodyPr wrap="square" rtlCol="0" anchor="t"/>
          <a:lstStyle/>
          <a:p>
            <a:pPr marL="0" marR="0" lvl="0" indent="0" algn="l" defTabSz="914400" rtl="0" eaLnBrk="1" fontAlgn="auto" latinLnBrk="0" hangingPunct="1">
              <a:lnSpc>
                <a:spcPts val="2186"/>
              </a:lnSpc>
              <a:spcBef>
                <a:spcPts val="0"/>
              </a:spcBef>
              <a:spcAft>
                <a:spcPts val="0"/>
              </a:spcAft>
              <a:buClrTx/>
              <a:buSzTx/>
              <a:buFontTx/>
              <a:buNone/>
              <a:tabLst/>
              <a:defRPr/>
            </a:pPr>
            <a:r>
              <a:rPr kumimoji="0" lang="en-US" sz="136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é uma metodologia de teste que trata o software como uma "caixa preta", sem olhar para o código interno.</a:t>
            </a:r>
            <a:endParaRPr kumimoji="0" lang="en-US" sz="13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8"/>
          <p:cNvSpPr/>
          <p:nvPr/>
        </p:nvSpPr>
        <p:spPr>
          <a:xfrm>
            <a:off x="10145197" y="3454598"/>
            <a:ext cx="390287" cy="390287"/>
          </a:xfrm>
          <a:prstGeom prst="roundRect">
            <a:avLst>
              <a:gd name="adj" fmla="val 18670"/>
            </a:avLst>
          </a:prstGeom>
          <a:solidFill>
            <a:srgbClr val="DDEEE6"/>
          </a:solidFill>
          <a:ln w="7620">
            <a:solidFill>
              <a:srgbClr val="C3D4CC"/>
            </a:solidFill>
            <a:prstDash val="solid"/>
          </a:ln>
        </p:spPr>
      </p:sp>
      <p:sp>
        <p:nvSpPr>
          <p:cNvPr id="12" name="Text 9"/>
          <p:cNvSpPr/>
          <p:nvPr/>
        </p:nvSpPr>
        <p:spPr>
          <a:xfrm>
            <a:off x="10259139" y="3519607"/>
            <a:ext cx="162401" cy="260271"/>
          </a:xfrm>
          <a:prstGeom prst="rect">
            <a:avLst/>
          </a:prstGeom>
          <a:noFill/>
          <a:ln/>
        </p:spPr>
        <p:txBody>
          <a:bodyPr wrap="none" rtlCol="0" anchor="t"/>
          <a:lstStyle/>
          <a:p>
            <a:pPr marL="0" marR="0" lvl="0" indent="0" algn="ctr" defTabSz="914400" rtl="0" eaLnBrk="1" fontAlgn="auto" latinLnBrk="0" hangingPunct="1">
              <a:lnSpc>
                <a:spcPts val="2049"/>
              </a:lnSpc>
              <a:spcBef>
                <a:spcPts val="0"/>
              </a:spcBef>
              <a:spcAft>
                <a:spcPts val="0"/>
              </a:spcAft>
              <a:buClrTx/>
              <a:buSzTx/>
              <a:buFontTx/>
              <a:buNone/>
              <a:tabLst/>
              <a:defRPr/>
            </a:pPr>
            <a:r>
              <a:rPr kumimoji="0" lang="en-US" sz="2049"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2</a:t>
            </a:r>
            <a:endParaRPr kumimoji="0" lang="en-US" sz="204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10"/>
          <p:cNvSpPr/>
          <p:nvPr/>
        </p:nvSpPr>
        <p:spPr>
          <a:xfrm>
            <a:off x="10708958" y="3454598"/>
            <a:ext cx="3314343" cy="541972"/>
          </a:xfrm>
          <a:prstGeom prst="rect">
            <a:avLst/>
          </a:prstGeom>
          <a:noFill/>
          <a:ln/>
        </p:spPr>
        <p:txBody>
          <a:bodyPr wrap="square" rtlCol="0" anchor="t"/>
          <a:lstStyle/>
          <a:p>
            <a:pPr marL="0" marR="0" lvl="0" indent="0" algn="l" defTabSz="914400" rtl="0" eaLnBrk="1" fontAlgn="auto" latinLnBrk="0" hangingPunct="1">
              <a:lnSpc>
                <a:spcPts val="2135"/>
              </a:lnSpc>
              <a:spcBef>
                <a:spcPts val="0"/>
              </a:spcBef>
              <a:spcAft>
                <a:spcPts val="0"/>
              </a:spcAft>
              <a:buClrTx/>
              <a:buSzTx/>
              <a:buFontTx/>
              <a:buNone/>
              <a:tabLst/>
              <a:defRPr/>
            </a:pPr>
            <a:r>
              <a:rPr kumimoji="0" lang="en-US" sz="1708"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Foco no Comportamento Externo</a:t>
            </a:r>
            <a:endParaRPr kumimoji="0" lang="en-US" sz="170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11"/>
          <p:cNvSpPr/>
          <p:nvPr/>
        </p:nvSpPr>
        <p:spPr>
          <a:xfrm>
            <a:off x="10708958" y="4100632"/>
            <a:ext cx="3314343" cy="1110139"/>
          </a:xfrm>
          <a:prstGeom prst="rect">
            <a:avLst/>
          </a:prstGeom>
          <a:noFill/>
          <a:ln/>
        </p:spPr>
        <p:txBody>
          <a:bodyPr wrap="square" rtlCol="0" anchor="t"/>
          <a:lstStyle/>
          <a:p>
            <a:pPr marL="0" marR="0" lvl="0" indent="0" algn="l" defTabSz="914400" rtl="0" eaLnBrk="1" fontAlgn="auto" latinLnBrk="0" hangingPunct="1">
              <a:lnSpc>
                <a:spcPts val="2186"/>
              </a:lnSpc>
              <a:spcBef>
                <a:spcPts val="0"/>
              </a:spcBef>
              <a:spcAft>
                <a:spcPts val="0"/>
              </a:spcAft>
              <a:buClrTx/>
              <a:buSzTx/>
              <a:buFontTx/>
              <a:buNone/>
              <a:tabLst/>
              <a:defRPr/>
            </a:pPr>
            <a:r>
              <a:rPr kumimoji="0" lang="en-US" sz="136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objetivo do teste de caixa preta é verificar se o software funciona como esperado a partir da perspectiva do usuário.</a:t>
            </a:r>
            <a:endParaRPr kumimoji="0" lang="en-US" sz="13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ape 12"/>
          <p:cNvSpPr/>
          <p:nvPr/>
        </p:nvSpPr>
        <p:spPr>
          <a:xfrm>
            <a:off x="6093619" y="5579388"/>
            <a:ext cx="390287" cy="390287"/>
          </a:xfrm>
          <a:prstGeom prst="roundRect">
            <a:avLst>
              <a:gd name="adj" fmla="val 18670"/>
            </a:avLst>
          </a:prstGeom>
          <a:solidFill>
            <a:srgbClr val="DDEEE6"/>
          </a:solidFill>
          <a:ln w="7620">
            <a:solidFill>
              <a:srgbClr val="C3D4CC"/>
            </a:solidFill>
            <a:prstDash val="solid"/>
          </a:ln>
        </p:spPr>
      </p:sp>
      <p:sp>
        <p:nvSpPr>
          <p:cNvPr id="16" name="Text 13"/>
          <p:cNvSpPr/>
          <p:nvPr/>
        </p:nvSpPr>
        <p:spPr>
          <a:xfrm>
            <a:off x="6205299" y="5644396"/>
            <a:ext cx="166807" cy="260271"/>
          </a:xfrm>
          <a:prstGeom prst="rect">
            <a:avLst/>
          </a:prstGeom>
          <a:noFill/>
          <a:ln/>
        </p:spPr>
        <p:txBody>
          <a:bodyPr wrap="none" rtlCol="0" anchor="t"/>
          <a:lstStyle/>
          <a:p>
            <a:pPr marL="0" marR="0" lvl="0" indent="0" algn="ctr" defTabSz="914400" rtl="0" eaLnBrk="1" fontAlgn="auto" latinLnBrk="0" hangingPunct="1">
              <a:lnSpc>
                <a:spcPts val="2049"/>
              </a:lnSpc>
              <a:spcBef>
                <a:spcPts val="0"/>
              </a:spcBef>
              <a:spcAft>
                <a:spcPts val="0"/>
              </a:spcAft>
              <a:buClrTx/>
              <a:buSzTx/>
              <a:buFontTx/>
              <a:buNone/>
              <a:tabLst/>
              <a:defRPr/>
            </a:pPr>
            <a:r>
              <a:rPr kumimoji="0" lang="en-US" sz="2049"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3</a:t>
            </a:r>
            <a:endParaRPr kumimoji="0" lang="en-US" sz="204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4"/>
          <p:cNvSpPr/>
          <p:nvPr/>
        </p:nvSpPr>
        <p:spPr>
          <a:xfrm>
            <a:off x="6657380" y="5579388"/>
            <a:ext cx="3314343" cy="541972"/>
          </a:xfrm>
          <a:prstGeom prst="rect">
            <a:avLst/>
          </a:prstGeom>
          <a:noFill/>
          <a:ln/>
        </p:spPr>
        <p:txBody>
          <a:bodyPr wrap="square" rtlCol="0" anchor="t"/>
          <a:lstStyle/>
          <a:p>
            <a:pPr marL="0" marR="0" lvl="0" indent="0" algn="l" defTabSz="914400" rtl="0" eaLnBrk="1" fontAlgn="auto" latinLnBrk="0" hangingPunct="1">
              <a:lnSpc>
                <a:spcPts val="2135"/>
              </a:lnSpc>
              <a:spcBef>
                <a:spcPts val="0"/>
              </a:spcBef>
              <a:spcAft>
                <a:spcPts val="0"/>
              </a:spcAft>
              <a:buClrTx/>
              <a:buSzTx/>
              <a:buFontTx/>
              <a:buNone/>
              <a:tabLst/>
              <a:defRPr/>
            </a:pPr>
            <a:r>
              <a:rPr kumimoji="0" lang="en-US" sz="1708"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Verificação de Funcionalidade</a:t>
            </a:r>
            <a:endParaRPr kumimoji="0" lang="en-US" sz="170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5"/>
          <p:cNvSpPr/>
          <p:nvPr/>
        </p:nvSpPr>
        <p:spPr>
          <a:xfrm>
            <a:off x="6657380" y="6225421"/>
            <a:ext cx="3314343" cy="832604"/>
          </a:xfrm>
          <a:prstGeom prst="rect">
            <a:avLst/>
          </a:prstGeom>
          <a:noFill/>
          <a:ln/>
        </p:spPr>
        <p:txBody>
          <a:bodyPr wrap="square" rtlCol="0" anchor="t"/>
          <a:lstStyle/>
          <a:p>
            <a:pPr marL="0" marR="0" lvl="0" indent="0" algn="l" defTabSz="914400" rtl="0" eaLnBrk="1" fontAlgn="auto" latinLnBrk="0" hangingPunct="1">
              <a:lnSpc>
                <a:spcPts val="2186"/>
              </a:lnSpc>
              <a:spcBef>
                <a:spcPts val="0"/>
              </a:spcBef>
              <a:spcAft>
                <a:spcPts val="0"/>
              </a:spcAft>
              <a:buClrTx/>
              <a:buSzTx/>
              <a:buFontTx/>
              <a:buNone/>
              <a:tabLst/>
              <a:defRPr/>
            </a:pPr>
            <a:r>
              <a:rPr kumimoji="0" lang="en-US" sz="136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As principais funções do software são verificadas para garantir que ele atenda aos requisitos especificados.</a:t>
            </a:r>
            <a:endParaRPr kumimoji="0" lang="en-US" sz="13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Shape 16"/>
          <p:cNvSpPr/>
          <p:nvPr/>
        </p:nvSpPr>
        <p:spPr>
          <a:xfrm>
            <a:off x="10145197" y="5579388"/>
            <a:ext cx="390287" cy="390287"/>
          </a:xfrm>
          <a:prstGeom prst="roundRect">
            <a:avLst>
              <a:gd name="adj" fmla="val 18670"/>
            </a:avLst>
          </a:prstGeom>
          <a:solidFill>
            <a:srgbClr val="DDEEE6"/>
          </a:solidFill>
          <a:ln w="7620">
            <a:solidFill>
              <a:srgbClr val="C3D4CC"/>
            </a:solidFill>
            <a:prstDash val="solid"/>
          </a:ln>
        </p:spPr>
      </p:sp>
      <p:sp>
        <p:nvSpPr>
          <p:cNvPr id="20" name="Text 17"/>
          <p:cNvSpPr/>
          <p:nvPr/>
        </p:nvSpPr>
        <p:spPr>
          <a:xfrm>
            <a:off x="10247828" y="5644396"/>
            <a:ext cx="185023" cy="260271"/>
          </a:xfrm>
          <a:prstGeom prst="rect">
            <a:avLst/>
          </a:prstGeom>
          <a:noFill/>
          <a:ln/>
        </p:spPr>
        <p:txBody>
          <a:bodyPr wrap="none" rtlCol="0" anchor="t"/>
          <a:lstStyle/>
          <a:p>
            <a:pPr marL="0" marR="0" lvl="0" indent="0" algn="ctr" defTabSz="914400" rtl="0" eaLnBrk="1" fontAlgn="auto" latinLnBrk="0" hangingPunct="1">
              <a:lnSpc>
                <a:spcPts val="2049"/>
              </a:lnSpc>
              <a:spcBef>
                <a:spcPts val="0"/>
              </a:spcBef>
              <a:spcAft>
                <a:spcPts val="0"/>
              </a:spcAft>
              <a:buClrTx/>
              <a:buSzTx/>
              <a:buFontTx/>
              <a:buNone/>
              <a:tabLst/>
              <a:defRPr/>
            </a:pPr>
            <a:r>
              <a:rPr kumimoji="0" lang="en-US" sz="2049"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4</a:t>
            </a:r>
            <a:endParaRPr kumimoji="0" lang="en-US" sz="204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 18"/>
          <p:cNvSpPr/>
          <p:nvPr/>
        </p:nvSpPr>
        <p:spPr>
          <a:xfrm>
            <a:off x="10708958" y="5579388"/>
            <a:ext cx="3084671" cy="270986"/>
          </a:xfrm>
          <a:prstGeom prst="rect">
            <a:avLst/>
          </a:prstGeom>
          <a:noFill/>
          <a:ln/>
        </p:spPr>
        <p:txBody>
          <a:bodyPr wrap="none" rtlCol="0" anchor="t"/>
          <a:lstStyle/>
          <a:p>
            <a:pPr marL="0" marR="0" lvl="0" indent="0" algn="l" defTabSz="914400" rtl="0" eaLnBrk="1" fontAlgn="auto" latinLnBrk="0" hangingPunct="1">
              <a:lnSpc>
                <a:spcPts val="2135"/>
              </a:lnSpc>
              <a:spcBef>
                <a:spcPts val="0"/>
              </a:spcBef>
              <a:spcAft>
                <a:spcPts val="0"/>
              </a:spcAft>
              <a:buClrTx/>
              <a:buSzTx/>
              <a:buFontTx/>
              <a:buNone/>
              <a:tabLst/>
              <a:defRPr/>
            </a:pPr>
            <a:r>
              <a:rPr kumimoji="0" lang="en-US" sz="1708"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Independência do Código</a:t>
            </a:r>
            <a:endParaRPr kumimoji="0" lang="en-US" sz="170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 19"/>
          <p:cNvSpPr/>
          <p:nvPr/>
        </p:nvSpPr>
        <p:spPr>
          <a:xfrm>
            <a:off x="10708958" y="5954435"/>
            <a:ext cx="3314343" cy="1110139"/>
          </a:xfrm>
          <a:prstGeom prst="rect">
            <a:avLst/>
          </a:prstGeom>
          <a:noFill/>
          <a:ln/>
        </p:spPr>
        <p:txBody>
          <a:bodyPr wrap="square" rtlCol="0" anchor="t"/>
          <a:lstStyle/>
          <a:p>
            <a:pPr marL="0" marR="0" lvl="0" indent="0" algn="l" defTabSz="914400" rtl="0" eaLnBrk="1" fontAlgn="auto" latinLnBrk="0" hangingPunct="1">
              <a:lnSpc>
                <a:spcPts val="2186"/>
              </a:lnSpc>
              <a:spcBef>
                <a:spcPts val="0"/>
              </a:spcBef>
              <a:spcAft>
                <a:spcPts val="0"/>
              </a:spcAft>
              <a:buClrTx/>
              <a:buSzTx/>
              <a:buFontTx/>
              <a:buNone/>
              <a:tabLst/>
              <a:defRPr/>
            </a:pPr>
            <a:r>
              <a:rPr kumimoji="0" lang="en-US" sz="136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é independente do código interno e pode ser realizado por qualquer pessoa com conhecimento das especificações do software.</a:t>
            </a:r>
            <a:endParaRPr kumimoji="0" lang="en-US" sz="13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613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sp>
        <p:nvSpPr>
          <p:cNvPr id="4" name="Text 2"/>
          <p:cNvSpPr/>
          <p:nvPr/>
        </p:nvSpPr>
        <p:spPr>
          <a:xfrm>
            <a:off x="793790" y="1629847"/>
            <a:ext cx="10138172" cy="708779"/>
          </a:xfrm>
          <a:prstGeom prst="rect">
            <a:avLst/>
          </a:prstGeom>
          <a:noFill/>
          <a:ln/>
        </p:spPr>
        <p:txBody>
          <a:bodyPr wrap="none" rtlCol="0" anchor="t"/>
          <a:lstStyle/>
          <a:p>
            <a:pPr marL="0" marR="0" lvl="0" indent="0" algn="ctr" defTabSz="914400" rtl="0" eaLnBrk="1" fontAlgn="auto" latinLnBrk="0" hangingPunct="1">
              <a:lnSpc>
                <a:spcPts val="5581"/>
              </a:lnSpc>
              <a:spcBef>
                <a:spcPts val="0"/>
              </a:spcBef>
              <a:spcAft>
                <a:spcPts val="0"/>
              </a:spcAft>
              <a:buClrTx/>
              <a:buSzTx/>
              <a:buFontTx/>
              <a:buNone/>
              <a:tabLst/>
              <a:defRPr/>
            </a:pPr>
            <a:r>
              <a:rPr kumimoji="0" lang="en-US" sz="4465"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Objetivo do Teste de Caixa Preta</a:t>
            </a:r>
            <a:endParaRPr kumimoji="0" lang="en-US" sz="44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p:cNvSpPr/>
          <p:nvPr/>
        </p:nvSpPr>
        <p:spPr>
          <a:xfrm>
            <a:off x="793790" y="2792254"/>
            <a:ext cx="13042821" cy="72580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tem como objetivo garantir que o software atenda às suas especificações funcionais e requisitos, garantindo que ele realiza as tarefas para as quais foi projetado.</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4"/>
          <p:cNvSpPr/>
          <p:nvPr/>
        </p:nvSpPr>
        <p:spPr>
          <a:xfrm>
            <a:off x="793790" y="4000024"/>
            <a:ext cx="3864054" cy="354330"/>
          </a:xfrm>
          <a:prstGeom prst="rect">
            <a:avLst/>
          </a:prstGeom>
          <a:noFill/>
          <a:ln/>
        </p:spPr>
        <p:txBody>
          <a:bodyPr wrap="none" rtlCol="0" anchor="t"/>
          <a:lstStyle/>
          <a:p>
            <a:pPr marL="0" marR="0" lvl="0" indent="0" algn="l" defTabSz="914400" rtl="0" eaLnBrk="1" fontAlgn="auto" latinLnBrk="0" hangingPunct="1">
              <a:lnSpc>
                <a:spcPts val="2791"/>
              </a:lnSpc>
              <a:spcBef>
                <a:spcPts val="0"/>
              </a:spcBef>
              <a:spcAft>
                <a:spcPts val="0"/>
              </a:spcAft>
              <a:buClrTx/>
              <a:buSzTx/>
              <a:buFontTx/>
              <a:buNone/>
              <a:tabLst/>
              <a:defRPr/>
            </a:pPr>
            <a:r>
              <a:rPr kumimoji="0" lang="en-US" sz="223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Validar a Funcionalidade</a:t>
            </a:r>
            <a:endParaRPr kumimoji="0" lang="en-US" sz="223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5"/>
          <p:cNvSpPr/>
          <p:nvPr/>
        </p:nvSpPr>
        <p:spPr>
          <a:xfrm>
            <a:off x="793790" y="4581168"/>
            <a:ext cx="3978116" cy="1451610"/>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garante que o software realize as tarefas para as quais foi projetado, conforme especificado nos requisitos funcionais.</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 6"/>
          <p:cNvSpPr/>
          <p:nvPr/>
        </p:nvSpPr>
        <p:spPr>
          <a:xfrm>
            <a:off x="5332928" y="4000024"/>
            <a:ext cx="3509605" cy="354330"/>
          </a:xfrm>
          <a:prstGeom prst="rect">
            <a:avLst/>
          </a:prstGeom>
          <a:noFill/>
          <a:ln/>
        </p:spPr>
        <p:txBody>
          <a:bodyPr wrap="none" rtlCol="0" anchor="t"/>
          <a:lstStyle/>
          <a:p>
            <a:pPr marL="0" marR="0" lvl="0" indent="0" algn="l" defTabSz="914400" rtl="0" eaLnBrk="1" fontAlgn="auto" latinLnBrk="0" hangingPunct="1">
              <a:lnSpc>
                <a:spcPts val="2791"/>
              </a:lnSpc>
              <a:spcBef>
                <a:spcPts val="0"/>
              </a:spcBef>
              <a:spcAft>
                <a:spcPts val="0"/>
              </a:spcAft>
              <a:buClrTx/>
              <a:buSzTx/>
              <a:buFontTx/>
              <a:buNone/>
              <a:tabLst/>
              <a:defRPr/>
            </a:pPr>
            <a:r>
              <a:rPr kumimoji="0" lang="en-US" sz="223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Verificar a Usabilidade</a:t>
            </a:r>
            <a:endParaRPr kumimoji="0" lang="en-US" sz="223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7"/>
          <p:cNvSpPr/>
          <p:nvPr/>
        </p:nvSpPr>
        <p:spPr>
          <a:xfrm>
            <a:off x="5332928" y="4581168"/>
            <a:ext cx="3978116" cy="1814513"/>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garante que o software seja fácil e intuitivo de usar para o usuário final, verificando se a interface é amigável e se as funções são acessíveis.</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8"/>
          <p:cNvSpPr/>
          <p:nvPr/>
        </p:nvSpPr>
        <p:spPr>
          <a:xfrm>
            <a:off x="9872067" y="4000024"/>
            <a:ext cx="2835235" cy="354330"/>
          </a:xfrm>
          <a:prstGeom prst="rect">
            <a:avLst/>
          </a:prstGeom>
          <a:noFill/>
          <a:ln/>
        </p:spPr>
        <p:txBody>
          <a:bodyPr wrap="none" rtlCol="0" anchor="t"/>
          <a:lstStyle/>
          <a:p>
            <a:pPr marL="0" marR="0" lvl="0" indent="0" algn="l" defTabSz="914400" rtl="0" eaLnBrk="1" fontAlgn="auto" latinLnBrk="0" hangingPunct="1">
              <a:lnSpc>
                <a:spcPts val="2791"/>
              </a:lnSpc>
              <a:spcBef>
                <a:spcPts val="0"/>
              </a:spcBef>
              <a:spcAft>
                <a:spcPts val="0"/>
              </a:spcAft>
              <a:buClrTx/>
              <a:buSzTx/>
              <a:buFontTx/>
              <a:buNone/>
              <a:tabLst/>
              <a:defRPr/>
            </a:pPr>
            <a:r>
              <a:rPr kumimoji="0" lang="en-US" sz="223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Identificar Erros</a:t>
            </a:r>
            <a:endParaRPr kumimoji="0" lang="en-US" sz="223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9"/>
          <p:cNvSpPr/>
          <p:nvPr/>
        </p:nvSpPr>
        <p:spPr>
          <a:xfrm>
            <a:off x="9872067" y="4581168"/>
            <a:ext cx="3978116" cy="1814513"/>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visa identificar erros e falhas no software, como erros de entrada, problemas de saída, comportamento inesperado ou falhas de desempenho.</a:t>
            </a:r>
            <a:endParaRPr kumimoji="0" lang="en-US" sz="17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556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598575"/>
          </a:xfrm>
          <a:prstGeom prst="rect">
            <a:avLst/>
          </a:prstGeom>
          <a:solidFill>
            <a:srgbClr val="FFFDE6"/>
          </a:solidFill>
          <a:ln/>
        </p:spPr>
      </p:sp>
      <p:sp>
        <p:nvSpPr>
          <p:cNvPr id="4" name="Text 2"/>
          <p:cNvSpPr/>
          <p:nvPr/>
        </p:nvSpPr>
        <p:spPr>
          <a:xfrm>
            <a:off x="2065496" y="436602"/>
            <a:ext cx="7213282" cy="496133"/>
          </a:xfrm>
          <a:prstGeom prst="rect">
            <a:avLst/>
          </a:prstGeom>
          <a:noFill/>
          <a:ln/>
        </p:spPr>
        <p:txBody>
          <a:bodyPr wrap="none" rtlCol="0" anchor="t"/>
          <a:lstStyle/>
          <a:p>
            <a:pPr marL="0" marR="0" lvl="0" indent="0" algn="ctr" defTabSz="914400" rtl="0" eaLnBrk="1" fontAlgn="auto" latinLnBrk="0" hangingPunct="1">
              <a:lnSpc>
                <a:spcPts val="3907"/>
              </a:lnSpc>
              <a:spcBef>
                <a:spcPts val="0"/>
              </a:spcBef>
              <a:spcAft>
                <a:spcPts val="0"/>
              </a:spcAft>
              <a:buClrTx/>
              <a:buSzTx/>
              <a:buFontTx/>
              <a:buNone/>
              <a:tabLst/>
              <a:defRPr/>
            </a:pPr>
            <a:r>
              <a:rPr kumimoji="0" lang="en-US" sz="3126"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Técnicas de Teste de Caixa Preta</a:t>
            </a:r>
            <a:endParaRPr kumimoji="0" lang="en-US" sz="312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p:cNvSpPr/>
          <p:nvPr/>
        </p:nvSpPr>
        <p:spPr>
          <a:xfrm>
            <a:off x="2065496" y="1250275"/>
            <a:ext cx="10499288" cy="254079"/>
          </a:xfrm>
          <a:prstGeom prst="rect">
            <a:avLst/>
          </a:prstGeom>
          <a:noFill/>
          <a:ln/>
        </p:spPr>
        <p:txBody>
          <a:bodyPr wrap="non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Existem várias técnicas de teste de caixa preta que podem ser usadas para verificar a funcionalidade do software de maneiras diferentes.</a:t>
            </a:r>
            <a:endParaRPr kumimoji="0" lang="en-US" sz="12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hape 4"/>
          <p:cNvSpPr/>
          <p:nvPr/>
        </p:nvSpPr>
        <p:spPr>
          <a:xfrm>
            <a:off x="2292191" y="1682948"/>
            <a:ext cx="22860" cy="6479024"/>
          </a:xfrm>
          <a:prstGeom prst="roundRect">
            <a:avLst>
              <a:gd name="adj" fmla="val 291721"/>
            </a:avLst>
          </a:prstGeom>
          <a:solidFill>
            <a:srgbClr val="C3D4CC"/>
          </a:solidFill>
          <a:ln/>
        </p:spPr>
      </p:sp>
      <p:sp>
        <p:nvSpPr>
          <p:cNvPr id="7" name="Shape 5"/>
          <p:cNvSpPr/>
          <p:nvPr/>
        </p:nvSpPr>
        <p:spPr>
          <a:xfrm>
            <a:off x="2459355" y="2028706"/>
            <a:ext cx="555665" cy="22860"/>
          </a:xfrm>
          <a:prstGeom prst="roundRect">
            <a:avLst>
              <a:gd name="adj" fmla="val 291721"/>
            </a:avLst>
          </a:prstGeom>
          <a:solidFill>
            <a:srgbClr val="C3D4CC"/>
          </a:solidFill>
          <a:ln/>
        </p:spPr>
      </p:sp>
      <p:sp>
        <p:nvSpPr>
          <p:cNvPr id="8" name="Shape 6"/>
          <p:cNvSpPr/>
          <p:nvPr/>
        </p:nvSpPr>
        <p:spPr>
          <a:xfrm>
            <a:off x="2125028" y="1861542"/>
            <a:ext cx="357188" cy="357188"/>
          </a:xfrm>
          <a:prstGeom prst="roundRect">
            <a:avLst>
              <a:gd name="adj" fmla="val 18670"/>
            </a:avLst>
          </a:prstGeom>
          <a:solidFill>
            <a:srgbClr val="DDEEE6"/>
          </a:solidFill>
          <a:ln w="7620">
            <a:solidFill>
              <a:srgbClr val="C3D4CC"/>
            </a:solidFill>
            <a:prstDash val="solid"/>
          </a:ln>
        </p:spPr>
      </p:sp>
      <p:sp>
        <p:nvSpPr>
          <p:cNvPr id="9" name="Text 7"/>
          <p:cNvSpPr/>
          <p:nvPr/>
        </p:nvSpPr>
        <p:spPr>
          <a:xfrm>
            <a:off x="2257187" y="1921073"/>
            <a:ext cx="92869" cy="238125"/>
          </a:xfrm>
          <a:prstGeom prst="rect">
            <a:avLst/>
          </a:prstGeom>
          <a:noFill/>
          <a:ln/>
        </p:spPr>
        <p:txBody>
          <a:bodyPr wrap="none" rtlCol="0" anchor="t"/>
          <a:lstStyle/>
          <a:p>
            <a:pPr marL="0" marR="0" lvl="0" indent="0" algn="ctr" defTabSz="914400" rtl="0" eaLnBrk="1" fontAlgn="auto" latinLnBrk="0" hangingPunct="1">
              <a:lnSpc>
                <a:spcPts val="1875"/>
              </a:lnSpc>
              <a:spcBef>
                <a:spcPts val="0"/>
              </a:spcBef>
              <a:spcAft>
                <a:spcPts val="0"/>
              </a:spcAft>
              <a:buClrTx/>
              <a:buSzTx/>
              <a:buFontTx/>
              <a:buNone/>
              <a:tabLst/>
              <a:defRPr/>
            </a:pPr>
            <a:r>
              <a:rPr kumimoji="0" lang="en-US" sz="1875"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1</a:t>
            </a:r>
            <a:endParaRPr kumimoji="0" lang="en-US" sz="18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8"/>
          <p:cNvSpPr/>
          <p:nvPr/>
        </p:nvSpPr>
        <p:spPr>
          <a:xfrm>
            <a:off x="3176826" y="1841659"/>
            <a:ext cx="1984653" cy="248007"/>
          </a:xfrm>
          <a:prstGeom prst="rect">
            <a:avLst/>
          </a:prstGeom>
          <a:noFill/>
          <a:ln/>
        </p:spPr>
        <p:txBody>
          <a:bodyPr wrap="none" rtlCol="0" anchor="t"/>
          <a:lstStyle/>
          <a:p>
            <a:pPr marL="0" marR="0" lvl="0" indent="0" algn="l" defTabSz="914400" rtl="0" eaLnBrk="1" fontAlgn="auto" latinLnBrk="0" hangingPunct="1">
              <a:lnSpc>
                <a:spcPts val="1953"/>
              </a:lnSpc>
              <a:spcBef>
                <a:spcPts val="0"/>
              </a:spcBef>
              <a:spcAft>
                <a:spcPts val="0"/>
              </a:spcAft>
              <a:buClrTx/>
              <a:buSzTx/>
              <a:buFontTx/>
              <a:buNone/>
              <a:tabLst/>
              <a:defRPr/>
            </a:pPr>
            <a:r>
              <a:rPr kumimoji="0" lang="en-US" sz="1563"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Caminho</a:t>
            </a:r>
            <a:endParaRPr kumimoji="0" lang="en-US" sz="156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9"/>
          <p:cNvSpPr/>
          <p:nvPr/>
        </p:nvSpPr>
        <p:spPr>
          <a:xfrm>
            <a:off x="3176826" y="2184916"/>
            <a:ext cx="9387959" cy="508159"/>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testador verifica todas as combinações possíveis de entradas e saídas do software, mapeando os diferentes caminhos que os dados podem percorrer.</a:t>
            </a:r>
            <a:endParaRPr kumimoji="0" lang="en-US" sz="12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Shape 10"/>
          <p:cNvSpPr/>
          <p:nvPr/>
        </p:nvSpPr>
        <p:spPr>
          <a:xfrm>
            <a:off x="2459355" y="3356253"/>
            <a:ext cx="555665" cy="22860"/>
          </a:xfrm>
          <a:prstGeom prst="roundRect">
            <a:avLst>
              <a:gd name="adj" fmla="val 291721"/>
            </a:avLst>
          </a:prstGeom>
          <a:solidFill>
            <a:srgbClr val="C3D4CC"/>
          </a:solidFill>
          <a:ln/>
        </p:spPr>
      </p:sp>
      <p:sp>
        <p:nvSpPr>
          <p:cNvPr id="13" name="Shape 11"/>
          <p:cNvSpPr/>
          <p:nvPr/>
        </p:nvSpPr>
        <p:spPr>
          <a:xfrm>
            <a:off x="2125028" y="3189089"/>
            <a:ext cx="357188" cy="357188"/>
          </a:xfrm>
          <a:prstGeom prst="roundRect">
            <a:avLst>
              <a:gd name="adj" fmla="val 18670"/>
            </a:avLst>
          </a:prstGeom>
          <a:solidFill>
            <a:srgbClr val="DDEEE6"/>
          </a:solidFill>
          <a:ln w="7620">
            <a:solidFill>
              <a:srgbClr val="C3D4CC"/>
            </a:solidFill>
            <a:prstDash val="solid"/>
          </a:ln>
        </p:spPr>
      </p:sp>
      <p:sp>
        <p:nvSpPr>
          <p:cNvPr id="14" name="Text 12"/>
          <p:cNvSpPr/>
          <p:nvPr/>
        </p:nvSpPr>
        <p:spPr>
          <a:xfrm>
            <a:off x="2229326" y="3248620"/>
            <a:ext cx="148590" cy="238125"/>
          </a:xfrm>
          <a:prstGeom prst="rect">
            <a:avLst/>
          </a:prstGeom>
          <a:noFill/>
          <a:ln/>
        </p:spPr>
        <p:txBody>
          <a:bodyPr wrap="none" rtlCol="0" anchor="t"/>
          <a:lstStyle/>
          <a:p>
            <a:pPr marL="0" marR="0" lvl="0" indent="0" algn="ctr" defTabSz="914400" rtl="0" eaLnBrk="1" fontAlgn="auto" latinLnBrk="0" hangingPunct="1">
              <a:lnSpc>
                <a:spcPts val="1875"/>
              </a:lnSpc>
              <a:spcBef>
                <a:spcPts val="0"/>
              </a:spcBef>
              <a:spcAft>
                <a:spcPts val="0"/>
              </a:spcAft>
              <a:buClrTx/>
              <a:buSzTx/>
              <a:buFontTx/>
              <a:buNone/>
              <a:tabLst/>
              <a:defRPr/>
            </a:pPr>
            <a:r>
              <a:rPr kumimoji="0" lang="en-US" sz="1875"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2</a:t>
            </a:r>
            <a:endParaRPr kumimoji="0" lang="en-US" sz="18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13"/>
          <p:cNvSpPr/>
          <p:nvPr/>
        </p:nvSpPr>
        <p:spPr>
          <a:xfrm>
            <a:off x="3176826" y="3169206"/>
            <a:ext cx="3692485" cy="248007"/>
          </a:xfrm>
          <a:prstGeom prst="rect">
            <a:avLst/>
          </a:prstGeom>
          <a:noFill/>
          <a:ln/>
        </p:spPr>
        <p:txBody>
          <a:bodyPr wrap="none" rtlCol="0" anchor="t"/>
          <a:lstStyle/>
          <a:p>
            <a:pPr marL="0" marR="0" lvl="0" indent="0" algn="l" defTabSz="914400" rtl="0" eaLnBrk="1" fontAlgn="auto" latinLnBrk="0" hangingPunct="1">
              <a:lnSpc>
                <a:spcPts val="1953"/>
              </a:lnSpc>
              <a:spcBef>
                <a:spcPts val="0"/>
              </a:spcBef>
              <a:spcAft>
                <a:spcPts val="0"/>
              </a:spcAft>
              <a:buClrTx/>
              <a:buSzTx/>
              <a:buFontTx/>
              <a:buNone/>
              <a:tabLst/>
              <a:defRPr/>
            </a:pPr>
            <a:r>
              <a:rPr kumimoji="0" lang="en-US" sz="1563"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Partição de Equivalência</a:t>
            </a:r>
            <a:endParaRPr kumimoji="0" lang="en-US" sz="156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14"/>
          <p:cNvSpPr/>
          <p:nvPr/>
        </p:nvSpPr>
        <p:spPr>
          <a:xfrm>
            <a:off x="3176826" y="3512463"/>
            <a:ext cx="9387959" cy="508159"/>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testador divide as entradas em grupos equivalentes e testa apenas um caso de cada grupo, assumindo que todos os casos dentro do grupo se comportam da mesma forma.</a:t>
            </a:r>
            <a:endParaRPr kumimoji="0" lang="en-US" sz="12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Shape 15"/>
          <p:cNvSpPr/>
          <p:nvPr/>
        </p:nvSpPr>
        <p:spPr>
          <a:xfrm>
            <a:off x="2459355" y="4683800"/>
            <a:ext cx="555665" cy="22860"/>
          </a:xfrm>
          <a:prstGeom prst="roundRect">
            <a:avLst>
              <a:gd name="adj" fmla="val 291721"/>
            </a:avLst>
          </a:prstGeom>
          <a:solidFill>
            <a:srgbClr val="C3D4CC"/>
          </a:solidFill>
          <a:ln/>
        </p:spPr>
      </p:sp>
      <p:sp>
        <p:nvSpPr>
          <p:cNvPr id="18" name="Shape 16"/>
          <p:cNvSpPr/>
          <p:nvPr/>
        </p:nvSpPr>
        <p:spPr>
          <a:xfrm>
            <a:off x="2125028" y="4516636"/>
            <a:ext cx="357188" cy="357188"/>
          </a:xfrm>
          <a:prstGeom prst="roundRect">
            <a:avLst>
              <a:gd name="adj" fmla="val 18670"/>
            </a:avLst>
          </a:prstGeom>
          <a:solidFill>
            <a:srgbClr val="DDEEE6"/>
          </a:solidFill>
          <a:ln w="7620">
            <a:solidFill>
              <a:srgbClr val="C3D4CC"/>
            </a:solidFill>
            <a:prstDash val="solid"/>
          </a:ln>
        </p:spPr>
      </p:sp>
      <p:sp>
        <p:nvSpPr>
          <p:cNvPr id="19" name="Text 17"/>
          <p:cNvSpPr/>
          <p:nvPr/>
        </p:nvSpPr>
        <p:spPr>
          <a:xfrm>
            <a:off x="2227302" y="4576167"/>
            <a:ext cx="152638" cy="238125"/>
          </a:xfrm>
          <a:prstGeom prst="rect">
            <a:avLst/>
          </a:prstGeom>
          <a:noFill/>
          <a:ln/>
        </p:spPr>
        <p:txBody>
          <a:bodyPr wrap="none" rtlCol="0" anchor="t"/>
          <a:lstStyle/>
          <a:p>
            <a:pPr marL="0" marR="0" lvl="0" indent="0" algn="ctr" defTabSz="914400" rtl="0" eaLnBrk="1" fontAlgn="auto" latinLnBrk="0" hangingPunct="1">
              <a:lnSpc>
                <a:spcPts val="1875"/>
              </a:lnSpc>
              <a:spcBef>
                <a:spcPts val="0"/>
              </a:spcBef>
              <a:spcAft>
                <a:spcPts val="0"/>
              </a:spcAft>
              <a:buClrTx/>
              <a:buSzTx/>
              <a:buFontTx/>
              <a:buNone/>
              <a:tabLst/>
              <a:defRPr/>
            </a:pPr>
            <a:r>
              <a:rPr kumimoji="0" lang="en-US" sz="1875"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3</a:t>
            </a:r>
            <a:endParaRPr kumimoji="0" lang="en-US" sz="18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 18"/>
          <p:cNvSpPr/>
          <p:nvPr/>
        </p:nvSpPr>
        <p:spPr>
          <a:xfrm>
            <a:off x="3176826" y="4496753"/>
            <a:ext cx="2260759" cy="248007"/>
          </a:xfrm>
          <a:prstGeom prst="rect">
            <a:avLst/>
          </a:prstGeom>
          <a:noFill/>
          <a:ln/>
        </p:spPr>
        <p:txBody>
          <a:bodyPr wrap="none" rtlCol="0" anchor="t"/>
          <a:lstStyle/>
          <a:p>
            <a:pPr marL="0" marR="0" lvl="0" indent="0" algn="l" defTabSz="914400" rtl="0" eaLnBrk="1" fontAlgn="auto" latinLnBrk="0" hangingPunct="1">
              <a:lnSpc>
                <a:spcPts val="1953"/>
              </a:lnSpc>
              <a:spcBef>
                <a:spcPts val="0"/>
              </a:spcBef>
              <a:spcAft>
                <a:spcPts val="0"/>
              </a:spcAft>
              <a:buClrTx/>
              <a:buSzTx/>
              <a:buFontTx/>
              <a:buNone/>
              <a:tabLst/>
              <a:defRPr/>
            </a:pPr>
            <a:r>
              <a:rPr kumimoji="0" lang="en-US" sz="1563"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Valor Limite</a:t>
            </a:r>
            <a:endParaRPr kumimoji="0" lang="en-US" sz="156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 19"/>
          <p:cNvSpPr/>
          <p:nvPr/>
        </p:nvSpPr>
        <p:spPr>
          <a:xfrm>
            <a:off x="3176826" y="4840010"/>
            <a:ext cx="9387959" cy="508159"/>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testador se concentra nos limites de cada grupo de entradas, testando valores nas bordas de cada grupo para verificar se o software lida com esses casos de forma correta.</a:t>
            </a:r>
            <a:endParaRPr kumimoji="0" lang="en-US" sz="12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Shape 20"/>
          <p:cNvSpPr/>
          <p:nvPr/>
        </p:nvSpPr>
        <p:spPr>
          <a:xfrm>
            <a:off x="2459355" y="6011347"/>
            <a:ext cx="555665" cy="22860"/>
          </a:xfrm>
          <a:prstGeom prst="roundRect">
            <a:avLst>
              <a:gd name="adj" fmla="val 291721"/>
            </a:avLst>
          </a:prstGeom>
          <a:solidFill>
            <a:srgbClr val="C3D4CC"/>
          </a:solidFill>
          <a:ln/>
        </p:spPr>
      </p:sp>
      <p:sp>
        <p:nvSpPr>
          <p:cNvPr id="23" name="Shape 21"/>
          <p:cNvSpPr/>
          <p:nvPr/>
        </p:nvSpPr>
        <p:spPr>
          <a:xfrm>
            <a:off x="2125028" y="5844183"/>
            <a:ext cx="357188" cy="357188"/>
          </a:xfrm>
          <a:prstGeom prst="roundRect">
            <a:avLst>
              <a:gd name="adj" fmla="val 18670"/>
            </a:avLst>
          </a:prstGeom>
          <a:solidFill>
            <a:srgbClr val="DDEEE6"/>
          </a:solidFill>
          <a:ln w="7620">
            <a:solidFill>
              <a:srgbClr val="C3D4CC"/>
            </a:solidFill>
            <a:prstDash val="solid"/>
          </a:ln>
        </p:spPr>
      </p:sp>
      <p:sp>
        <p:nvSpPr>
          <p:cNvPr id="24" name="Text 22"/>
          <p:cNvSpPr/>
          <p:nvPr/>
        </p:nvSpPr>
        <p:spPr>
          <a:xfrm>
            <a:off x="2218968" y="5903714"/>
            <a:ext cx="169307" cy="238125"/>
          </a:xfrm>
          <a:prstGeom prst="rect">
            <a:avLst/>
          </a:prstGeom>
          <a:noFill/>
          <a:ln/>
        </p:spPr>
        <p:txBody>
          <a:bodyPr wrap="none" rtlCol="0" anchor="t"/>
          <a:lstStyle/>
          <a:p>
            <a:pPr marL="0" marR="0" lvl="0" indent="0" algn="ctr" defTabSz="914400" rtl="0" eaLnBrk="1" fontAlgn="auto" latinLnBrk="0" hangingPunct="1">
              <a:lnSpc>
                <a:spcPts val="1875"/>
              </a:lnSpc>
              <a:spcBef>
                <a:spcPts val="0"/>
              </a:spcBef>
              <a:spcAft>
                <a:spcPts val="0"/>
              </a:spcAft>
              <a:buClrTx/>
              <a:buSzTx/>
              <a:buFontTx/>
              <a:buNone/>
              <a:tabLst/>
              <a:defRPr/>
            </a:pPr>
            <a:r>
              <a:rPr kumimoji="0" lang="en-US" sz="1875"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4</a:t>
            </a:r>
            <a:endParaRPr kumimoji="0" lang="en-US" sz="18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 23"/>
          <p:cNvSpPr/>
          <p:nvPr/>
        </p:nvSpPr>
        <p:spPr>
          <a:xfrm>
            <a:off x="3176826" y="5824299"/>
            <a:ext cx="2981325" cy="248007"/>
          </a:xfrm>
          <a:prstGeom prst="rect">
            <a:avLst/>
          </a:prstGeom>
          <a:noFill/>
          <a:ln/>
        </p:spPr>
        <p:txBody>
          <a:bodyPr wrap="none" rtlCol="0" anchor="t"/>
          <a:lstStyle/>
          <a:p>
            <a:pPr marL="0" marR="0" lvl="0" indent="0" algn="l" defTabSz="914400" rtl="0" eaLnBrk="1" fontAlgn="auto" latinLnBrk="0" hangingPunct="1">
              <a:lnSpc>
                <a:spcPts val="1953"/>
              </a:lnSpc>
              <a:spcBef>
                <a:spcPts val="0"/>
              </a:spcBef>
              <a:spcAft>
                <a:spcPts val="0"/>
              </a:spcAft>
              <a:buClrTx/>
              <a:buSzTx/>
              <a:buFontTx/>
              <a:buNone/>
              <a:tabLst/>
              <a:defRPr/>
            </a:pPr>
            <a:r>
              <a:rPr kumimoji="0" lang="en-US" sz="1563"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Tabela de Decisão</a:t>
            </a:r>
            <a:endParaRPr kumimoji="0" lang="en-US" sz="156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 24"/>
          <p:cNvSpPr/>
          <p:nvPr/>
        </p:nvSpPr>
        <p:spPr>
          <a:xfrm>
            <a:off x="3176826" y="6167557"/>
            <a:ext cx="9387959" cy="508159"/>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testador utiliza tabelas para mapear as diferentes combinações possíveis de entradas e as saídas correspondentes, permitindo a verificação de todos os cenários possíveis.</a:t>
            </a:r>
            <a:endParaRPr kumimoji="0" lang="en-US" sz="12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Shape 25"/>
          <p:cNvSpPr/>
          <p:nvPr/>
        </p:nvSpPr>
        <p:spPr>
          <a:xfrm>
            <a:off x="2459355" y="7338893"/>
            <a:ext cx="555665" cy="22860"/>
          </a:xfrm>
          <a:prstGeom prst="roundRect">
            <a:avLst>
              <a:gd name="adj" fmla="val 291721"/>
            </a:avLst>
          </a:prstGeom>
          <a:solidFill>
            <a:srgbClr val="C3D4CC"/>
          </a:solidFill>
          <a:ln/>
        </p:spPr>
      </p:sp>
      <p:sp>
        <p:nvSpPr>
          <p:cNvPr id="28" name="Shape 26"/>
          <p:cNvSpPr/>
          <p:nvPr/>
        </p:nvSpPr>
        <p:spPr>
          <a:xfrm>
            <a:off x="2125028" y="7171730"/>
            <a:ext cx="357188" cy="357188"/>
          </a:xfrm>
          <a:prstGeom prst="roundRect">
            <a:avLst>
              <a:gd name="adj" fmla="val 18670"/>
            </a:avLst>
          </a:prstGeom>
          <a:solidFill>
            <a:srgbClr val="DDEEE6"/>
          </a:solidFill>
          <a:ln w="7620">
            <a:solidFill>
              <a:srgbClr val="C3D4CC"/>
            </a:solidFill>
            <a:prstDash val="solid"/>
          </a:ln>
        </p:spPr>
      </p:sp>
      <p:sp>
        <p:nvSpPr>
          <p:cNvPr id="29" name="Text 27"/>
          <p:cNvSpPr/>
          <p:nvPr/>
        </p:nvSpPr>
        <p:spPr>
          <a:xfrm>
            <a:off x="2222063" y="7231261"/>
            <a:ext cx="163116" cy="238125"/>
          </a:xfrm>
          <a:prstGeom prst="rect">
            <a:avLst/>
          </a:prstGeom>
          <a:noFill/>
          <a:ln/>
        </p:spPr>
        <p:txBody>
          <a:bodyPr wrap="none" rtlCol="0" anchor="t"/>
          <a:lstStyle/>
          <a:p>
            <a:pPr marL="0" marR="0" lvl="0" indent="0" algn="ctr" defTabSz="914400" rtl="0" eaLnBrk="1" fontAlgn="auto" latinLnBrk="0" hangingPunct="1">
              <a:lnSpc>
                <a:spcPts val="1875"/>
              </a:lnSpc>
              <a:spcBef>
                <a:spcPts val="0"/>
              </a:spcBef>
              <a:spcAft>
                <a:spcPts val="0"/>
              </a:spcAft>
              <a:buClrTx/>
              <a:buSzTx/>
              <a:buFontTx/>
              <a:buNone/>
              <a:tabLst/>
              <a:defRPr/>
            </a:pPr>
            <a:r>
              <a:rPr kumimoji="0" lang="en-US" sz="1875"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5</a:t>
            </a:r>
            <a:endParaRPr kumimoji="0" lang="en-US" sz="187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28"/>
          <p:cNvSpPr/>
          <p:nvPr/>
        </p:nvSpPr>
        <p:spPr>
          <a:xfrm>
            <a:off x="3176826" y="7151846"/>
            <a:ext cx="3309818" cy="248007"/>
          </a:xfrm>
          <a:prstGeom prst="rect">
            <a:avLst/>
          </a:prstGeom>
          <a:noFill/>
          <a:ln/>
        </p:spPr>
        <p:txBody>
          <a:bodyPr wrap="none" rtlCol="0" anchor="t"/>
          <a:lstStyle/>
          <a:p>
            <a:pPr marL="0" marR="0" lvl="0" indent="0" algn="l" defTabSz="914400" rtl="0" eaLnBrk="1" fontAlgn="auto" latinLnBrk="0" hangingPunct="1">
              <a:lnSpc>
                <a:spcPts val="1953"/>
              </a:lnSpc>
              <a:spcBef>
                <a:spcPts val="0"/>
              </a:spcBef>
              <a:spcAft>
                <a:spcPts val="0"/>
              </a:spcAft>
              <a:buClrTx/>
              <a:buSzTx/>
              <a:buFontTx/>
              <a:buNone/>
              <a:tabLst/>
              <a:defRPr/>
            </a:pPr>
            <a:r>
              <a:rPr kumimoji="0" lang="en-US" sz="1563"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Teste de Transição de Estados</a:t>
            </a:r>
            <a:endParaRPr kumimoji="0" lang="en-US" sz="156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 29"/>
          <p:cNvSpPr/>
          <p:nvPr/>
        </p:nvSpPr>
        <p:spPr>
          <a:xfrm>
            <a:off x="3176826" y="7495103"/>
            <a:ext cx="9387959" cy="508159"/>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testador verifica se o software transita corretamente entre os diferentes estados, como os estados de uma máquina de estados finitos, garantindo que as transições ocorram como esperado.</a:t>
            </a:r>
            <a:endParaRPr kumimoji="0" lang="en-US" sz="12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86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563999" y="1207889"/>
            <a:ext cx="7653457" cy="503634"/>
          </a:xfrm>
          <a:prstGeom prst="rect">
            <a:avLst/>
          </a:prstGeom>
          <a:noFill/>
          <a:ln/>
        </p:spPr>
        <p:txBody>
          <a:bodyPr wrap="none" rtlCol="0" anchor="t"/>
          <a:lstStyle/>
          <a:p>
            <a:pPr marL="0" marR="0" lvl="0" indent="0" algn="ctr" defTabSz="914400" rtl="0" eaLnBrk="1" fontAlgn="auto" latinLnBrk="0" hangingPunct="1">
              <a:lnSpc>
                <a:spcPts val="3966"/>
              </a:lnSpc>
              <a:spcBef>
                <a:spcPts val="0"/>
              </a:spcBef>
              <a:spcAft>
                <a:spcPts val="0"/>
              </a:spcAft>
              <a:buClrTx/>
              <a:buSzTx/>
              <a:buFontTx/>
              <a:buNone/>
              <a:tabLst/>
              <a:defRPr/>
            </a:pPr>
            <a:r>
              <a:rPr kumimoji="0" lang="en-US" sz="3173" b="1" i="0" u="none" strike="noStrike" kern="1200" cap="none" spc="0" normalizeH="0" baseline="0" noProof="0">
                <a:ln>
                  <a:noFill/>
                </a:ln>
                <a:solidFill>
                  <a:srgbClr val="233939"/>
                </a:solidFill>
                <a:effectLst/>
                <a:uLnTx/>
                <a:uFillTx/>
                <a:latin typeface="Syne" pitchFamily="34" charset="0"/>
                <a:ea typeface="Syne" pitchFamily="34" charset="-122"/>
                <a:cs typeface="Syne" pitchFamily="34" charset="-120"/>
              </a:rPr>
              <a:t>Benefícios do Teste de Caixa Preta</a:t>
            </a:r>
            <a:endParaRPr kumimoji="0" lang="en-US" sz="31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p:cNvSpPr/>
          <p:nvPr/>
        </p:nvSpPr>
        <p:spPr>
          <a:xfrm>
            <a:off x="563999" y="1953220"/>
            <a:ext cx="8016002" cy="515779"/>
          </a:xfrm>
          <a:prstGeom prst="rect">
            <a:avLst/>
          </a:prstGeom>
          <a:noFill/>
          <a:ln/>
        </p:spPr>
        <p:txBody>
          <a:bodyPr wrap="square" rtlCol="0" anchor="t"/>
          <a:lstStyle/>
          <a:p>
            <a:pPr marL="0" marR="0" lvl="0" indent="0" algn="l" defTabSz="914400" rtl="0" eaLnBrk="1" fontAlgn="auto" latinLnBrk="0" hangingPunct="1">
              <a:lnSpc>
                <a:spcPts val="2030"/>
              </a:lnSpc>
              <a:spcBef>
                <a:spcPts val="0"/>
              </a:spcBef>
              <a:spcAft>
                <a:spcPts val="0"/>
              </a:spcAft>
              <a:buClrTx/>
              <a:buSzTx/>
              <a:buFontTx/>
              <a:buNone/>
              <a:tabLst/>
              <a:defRPr/>
            </a:pPr>
            <a:r>
              <a:rPr kumimoji="0" lang="en-US" sz="12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oferece vários benefícios para o desenvolvimento de software, garantindo a qualidade e o funcionamento correto.</a:t>
            </a:r>
            <a:endParaRPr kumimoji="0" lang="en-US" sz="1269"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Image 1" descr="preencoded.png"/>
          <p:cNvPicPr>
            <a:picLocks noChangeAspect="1"/>
          </p:cNvPicPr>
          <p:nvPr/>
        </p:nvPicPr>
        <p:blipFill>
          <a:blip r:embed="rId4"/>
          <a:stretch>
            <a:fillRect/>
          </a:stretch>
        </p:blipFill>
        <p:spPr>
          <a:xfrm>
            <a:off x="563999" y="2650212"/>
            <a:ext cx="402908" cy="402908"/>
          </a:xfrm>
          <a:prstGeom prst="rect">
            <a:avLst/>
          </a:prstGeom>
        </p:spPr>
      </p:pic>
      <p:sp>
        <p:nvSpPr>
          <p:cNvPr id="8" name="Text 4"/>
          <p:cNvSpPr/>
          <p:nvPr/>
        </p:nvSpPr>
        <p:spPr>
          <a:xfrm>
            <a:off x="563999" y="3214211"/>
            <a:ext cx="2864406" cy="251817"/>
          </a:xfrm>
          <a:prstGeom prst="rect">
            <a:avLst/>
          </a:prstGeom>
          <a:noFill/>
          <a:ln/>
        </p:spPr>
        <p:txBody>
          <a:bodyPr wrap="none" rtlCol="0" anchor="t"/>
          <a:lstStyle/>
          <a:p>
            <a:pPr marL="0" marR="0" lvl="0" indent="0" algn="l" defTabSz="914400" rtl="0" eaLnBrk="1" fontAlgn="auto" latinLnBrk="0" hangingPunct="1">
              <a:lnSpc>
                <a:spcPts val="1983"/>
              </a:lnSpc>
              <a:spcBef>
                <a:spcPts val="0"/>
              </a:spcBef>
              <a:spcAft>
                <a:spcPts val="0"/>
              </a:spcAft>
              <a:buClrTx/>
              <a:buSzTx/>
              <a:buFontTx/>
              <a:buNone/>
              <a:tabLst/>
              <a:defRPr/>
            </a:pPr>
            <a:r>
              <a:rPr kumimoji="0" lang="en-US" sz="158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Independência do Código</a:t>
            </a:r>
            <a:endParaRPr kumimoji="0" lang="en-US" sz="15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5"/>
          <p:cNvSpPr/>
          <p:nvPr/>
        </p:nvSpPr>
        <p:spPr>
          <a:xfrm>
            <a:off x="563999" y="3562707"/>
            <a:ext cx="3887153" cy="1031558"/>
          </a:xfrm>
          <a:prstGeom prst="rect">
            <a:avLst/>
          </a:prstGeom>
          <a:noFill/>
          <a:ln/>
        </p:spPr>
        <p:txBody>
          <a:bodyPr wrap="square" rtlCol="0" anchor="t"/>
          <a:lstStyle/>
          <a:p>
            <a:pPr marL="0" marR="0" lvl="0" indent="0" algn="l" defTabSz="914400" rtl="0" eaLnBrk="1" fontAlgn="auto" latinLnBrk="0" hangingPunct="1">
              <a:lnSpc>
                <a:spcPts val="2030"/>
              </a:lnSpc>
              <a:spcBef>
                <a:spcPts val="0"/>
              </a:spcBef>
              <a:spcAft>
                <a:spcPts val="0"/>
              </a:spcAft>
              <a:buClrTx/>
              <a:buSzTx/>
              <a:buFontTx/>
              <a:buNone/>
              <a:tabLst/>
              <a:defRPr/>
            </a:pPr>
            <a:r>
              <a:rPr kumimoji="0" lang="en-US" sz="12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pode ser realizado por qualquer pessoa com conhecimento das especificações do software, sem necessidade de conhecimento do código interno.</a:t>
            </a:r>
            <a:endParaRPr kumimoji="0" lang="en-US" sz="1269"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age 2" descr="preencoded.png"/>
          <p:cNvPicPr>
            <a:picLocks noChangeAspect="1"/>
          </p:cNvPicPr>
          <p:nvPr/>
        </p:nvPicPr>
        <p:blipFill>
          <a:blip r:embed="rId5"/>
          <a:stretch>
            <a:fillRect/>
          </a:stretch>
        </p:blipFill>
        <p:spPr>
          <a:xfrm>
            <a:off x="4692848" y="2650212"/>
            <a:ext cx="402908" cy="402908"/>
          </a:xfrm>
          <a:prstGeom prst="rect">
            <a:avLst/>
          </a:prstGeom>
        </p:spPr>
      </p:pic>
      <p:sp>
        <p:nvSpPr>
          <p:cNvPr id="11" name="Text 6"/>
          <p:cNvSpPr/>
          <p:nvPr/>
        </p:nvSpPr>
        <p:spPr>
          <a:xfrm>
            <a:off x="4692848" y="3214211"/>
            <a:ext cx="3503295" cy="251817"/>
          </a:xfrm>
          <a:prstGeom prst="rect">
            <a:avLst/>
          </a:prstGeom>
          <a:noFill/>
          <a:ln/>
        </p:spPr>
        <p:txBody>
          <a:bodyPr wrap="none" rtlCol="0" anchor="t"/>
          <a:lstStyle/>
          <a:p>
            <a:pPr marL="0" marR="0" lvl="0" indent="0" algn="l" defTabSz="914400" rtl="0" eaLnBrk="1" fontAlgn="auto" latinLnBrk="0" hangingPunct="1">
              <a:lnSpc>
                <a:spcPts val="1983"/>
              </a:lnSpc>
              <a:spcBef>
                <a:spcPts val="0"/>
              </a:spcBef>
              <a:spcAft>
                <a:spcPts val="0"/>
              </a:spcAft>
              <a:buClrTx/>
              <a:buSzTx/>
              <a:buFontTx/>
              <a:buNone/>
              <a:tabLst/>
              <a:defRPr/>
            </a:pPr>
            <a:r>
              <a:rPr kumimoji="0" lang="en-US" sz="158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Foco na Experiência do Usuário</a:t>
            </a:r>
            <a:endParaRPr kumimoji="0" lang="en-US" sz="15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7"/>
          <p:cNvSpPr/>
          <p:nvPr/>
        </p:nvSpPr>
        <p:spPr>
          <a:xfrm>
            <a:off x="4692848" y="3562707"/>
            <a:ext cx="3887153" cy="773668"/>
          </a:xfrm>
          <a:prstGeom prst="rect">
            <a:avLst/>
          </a:prstGeom>
          <a:noFill/>
          <a:ln/>
        </p:spPr>
        <p:txBody>
          <a:bodyPr wrap="square" rtlCol="0" anchor="t"/>
          <a:lstStyle/>
          <a:p>
            <a:pPr marL="0" marR="0" lvl="0" indent="0" algn="l" defTabSz="914400" rtl="0" eaLnBrk="1" fontAlgn="auto" latinLnBrk="0" hangingPunct="1">
              <a:lnSpc>
                <a:spcPts val="2030"/>
              </a:lnSpc>
              <a:spcBef>
                <a:spcPts val="0"/>
              </a:spcBef>
              <a:spcAft>
                <a:spcPts val="0"/>
              </a:spcAft>
              <a:buClrTx/>
              <a:buSzTx/>
              <a:buFontTx/>
              <a:buNone/>
              <a:tabLst/>
              <a:defRPr/>
            </a:pPr>
            <a:r>
              <a:rPr kumimoji="0" lang="en-US" sz="12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se concentra na perspectiva do usuário, garantindo que o software seja fácil de usar, intuitivo e atenda às necessidades do usuário final.</a:t>
            </a:r>
            <a:endParaRPr kumimoji="0" lang="en-US" sz="1269"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Image 3" descr="preencoded.png"/>
          <p:cNvPicPr>
            <a:picLocks noChangeAspect="1"/>
          </p:cNvPicPr>
          <p:nvPr/>
        </p:nvPicPr>
        <p:blipFill>
          <a:blip r:embed="rId6"/>
          <a:stretch>
            <a:fillRect/>
          </a:stretch>
        </p:blipFill>
        <p:spPr>
          <a:xfrm>
            <a:off x="563999" y="5077658"/>
            <a:ext cx="402908" cy="402908"/>
          </a:xfrm>
          <a:prstGeom prst="rect">
            <a:avLst/>
          </a:prstGeom>
        </p:spPr>
      </p:pic>
      <p:sp>
        <p:nvSpPr>
          <p:cNvPr id="14" name="Text 8"/>
          <p:cNvSpPr/>
          <p:nvPr/>
        </p:nvSpPr>
        <p:spPr>
          <a:xfrm>
            <a:off x="563999" y="5641658"/>
            <a:ext cx="2440662" cy="251817"/>
          </a:xfrm>
          <a:prstGeom prst="rect">
            <a:avLst/>
          </a:prstGeom>
          <a:noFill/>
          <a:ln/>
        </p:spPr>
        <p:txBody>
          <a:bodyPr wrap="none" rtlCol="0" anchor="t"/>
          <a:lstStyle/>
          <a:p>
            <a:pPr marL="0" marR="0" lvl="0" indent="0" algn="l" defTabSz="914400" rtl="0" eaLnBrk="1" fontAlgn="auto" latinLnBrk="0" hangingPunct="1">
              <a:lnSpc>
                <a:spcPts val="1983"/>
              </a:lnSpc>
              <a:spcBef>
                <a:spcPts val="0"/>
              </a:spcBef>
              <a:spcAft>
                <a:spcPts val="0"/>
              </a:spcAft>
              <a:buClrTx/>
              <a:buSzTx/>
              <a:buFontTx/>
              <a:buNone/>
              <a:tabLst/>
              <a:defRPr/>
            </a:pPr>
            <a:r>
              <a:rPr kumimoji="0" lang="en-US" sz="158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Identificação de Erros</a:t>
            </a:r>
            <a:endParaRPr kumimoji="0" lang="en-US" sz="15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9"/>
          <p:cNvSpPr/>
          <p:nvPr/>
        </p:nvSpPr>
        <p:spPr>
          <a:xfrm>
            <a:off x="563999" y="5990153"/>
            <a:ext cx="3887153" cy="1031558"/>
          </a:xfrm>
          <a:prstGeom prst="rect">
            <a:avLst/>
          </a:prstGeom>
          <a:noFill/>
          <a:ln/>
        </p:spPr>
        <p:txBody>
          <a:bodyPr wrap="square" rtlCol="0" anchor="t"/>
          <a:lstStyle/>
          <a:p>
            <a:pPr marL="0" marR="0" lvl="0" indent="0" algn="l" defTabSz="914400" rtl="0" eaLnBrk="1" fontAlgn="auto" latinLnBrk="0" hangingPunct="1">
              <a:lnSpc>
                <a:spcPts val="2030"/>
              </a:lnSpc>
              <a:spcBef>
                <a:spcPts val="0"/>
              </a:spcBef>
              <a:spcAft>
                <a:spcPts val="0"/>
              </a:spcAft>
              <a:buClrTx/>
              <a:buSzTx/>
              <a:buFontTx/>
              <a:buNone/>
              <a:tabLst/>
              <a:defRPr/>
            </a:pPr>
            <a:r>
              <a:rPr kumimoji="0" lang="en-US" sz="12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ajuda a identificar erros e falhas no software, como erros de entrada, problemas de saída, comportamento inesperado ou falhas de desempenho.</a:t>
            </a:r>
            <a:endParaRPr kumimoji="0" lang="en-US" sz="1269"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Image 4" descr="preencoded.png"/>
          <p:cNvPicPr>
            <a:picLocks noChangeAspect="1"/>
          </p:cNvPicPr>
          <p:nvPr/>
        </p:nvPicPr>
        <p:blipFill>
          <a:blip r:embed="rId7"/>
          <a:stretch>
            <a:fillRect/>
          </a:stretch>
        </p:blipFill>
        <p:spPr>
          <a:xfrm>
            <a:off x="4692848" y="5077658"/>
            <a:ext cx="402908" cy="402908"/>
          </a:xfrm>
          <a:prstGeom prst="rect">
            <a:avLst/>
          </a:prstGeom>
        </p:spPr>
      </p:pic>
      <p:sp>
        <p:nvSpPr>
          <p:cNvPr id="17" name="Text 10"/>
          <p:cNvSpPr/>
          <p:nvPr/>
        </p:nvSpPr>
        <p:spPr>
          <a:xfrm>
            <a:off x="4692848" y="5641658"/>
            <a:ext cx="2536627" cy="251817"/>
          </a:xfrm>
          <a:prstGeom prst="rect">
            <a:avLst/>
          </a:prstGeom>
          <a:noFill/>
          <a:ln/>
        </p:spPr>
        <p:txBody>
          <a:bodyPr wrap="none" rtlCol="0" anchor="t"/>
          <a:lstStyle/>
          <a:p>
            <a:pPr marL="0" marR="0" lvl="0" indent="0" algn="l" defTabSz="914400" rtl="0" eaLnBrk="1" fontAlgn="auto" latinLnBrk="0" hangingPunct="1">
              <a:lnSpc>
                <a:spcPts val="1983"/>
              </a:lnSpc>
              <a:spcBef>
                <a:spcPts val="0"/>
              </a:spcBef>
              <a:spcAft>
                <a:spcPts val="0"/>
              </a:spcAft>
              <a:buClrTx/>
              <a:buSzTx/>
              <a:buFontTx/>
              <a:buNone/>
              <a:tabLst/>
              <a:defRPr/>
            </a:pPr>
            <a:r>
              <a:rPr kumimoji="0" lang="en-US" sz="1586" b="1" i="0" u="none" strike="noStrike" kern="1200" cap="none" spc="0" normalizeH="0" baseline="0" noProof="0">
                <a:ln>
                  <a:noFill/>
                </a:ln>
                <a:solidFill>
                  <a:srgbClr val="3B4E4E"/>
                </a:solidFill>
                <a:effectLst/>
                <a:uLnTx/>
                <a:uFillTx/>
                <a:latin typeface="Syne" pitchFamily="34" charset="0"/>
                <a:ea typeface="Syne" pitchFamily="34" charset="-122"/>
                <a:cs typeface="Syne" pitchFamily="34" charset="-120"/>
              </a:rPr>
              <a:t>Garantia da Qualidade</a:t>
            </a:r>
            <a:endParaRPr kumimoji="0" lang="en-US" sz="15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1"/>
          <p:cNvSpPr/>
          <p:nvPr/>
        </p:nvSpPr>
        <p:spPr>
          <a:xfrm>
            <a:off x="4692848" y="5990153"/>
            <a:ext cx="3887153" cy="1031558"/>
          </a:xfrm>
          <a:prstGeom prst="rect">
            <a:avLst/>
          </a:prstGeom>
          <a:noFill/>
          <a:ln/>
        </p:spPr>
        <p:txBody>
          <a:bodyPr wrap="square" rtlCol="0" anchor="t"/>
          <a:lstStyle/>
          <a:p>
            <a:pPr marL="0" marR="0" lvl="0" indent="0" algn="l" defTabSz="914400" rtl="0" eaLnBrk="1" fontAlgn="auto" latinLnBrk="0" hangingPunct="1">
              <a:lnSpc>
                <a:spcPts val="2030"/>
              </a:lnSpc>
              <a:spcBef>
                <a:spcPts val="0"/>
              </a:spcBef>
              <a:spcAft>
                <a:spcPts val="0"/>
              </a:spcAft>
              <a:buClrTx/>
              <a:buSzTx/>
              <a:buFontTx/>
              <a:buNone/>
              <a:tabLst/>
              <a:defRPr/>
            </a:pPr>
            <a:r>
              <a:rPr kumimoji="0" lang="en-US" sz="1269" b="0" i="0" u="none" strike="noStrike" kern="1200" cap="none" spc="0" normalizeH="0" baseline="0" noProof="0">
                <a:ln>
                  <a:noFill/>
                </a:ln>
                <a:solidFill>
                  <a:srgbClr val="3B4E4E"/>
                </a:solidFill>
                <a:effectLst/>
                <a:uLnTx/>
                <a:uFillTx/>
                <a:latin typeface="Overpass" pitchFamily="34" charset="0"/>
                <a:ea typeface="Overpass" pitchFamily="34" charset="-122"/>
                <a:cs typeface="Overpass" pitchFamily="34" charset="-120"/>
              </a:rPr>
              <a:t>O teste de caixa preta garante a qualidade do software, certificando-se de que ele funcione como esperado, atenda aos requisitos e forneça uma experiência positiva ao usuário.</a:t>
            </a:r>
            <a:endParaRPr kumimoji="0" lang="en-US" sz="126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0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87885B88499A448AC224B9B725C28C6" ma:contentTypeVersion="4" ma:contentTypeDescription="Crie um novo documento." ma:contentTypeScope="" ma:versionID="9d4fb44cad6cd2ddffa3ab7ae695194e">
  <xsd:schema xmlns:xsd="http://www.w3.org/2001/XMLSchema" xmlns:xs="http://www.w3.org/2001/XMLSchema" xmlns:p="http://schemas.microsoft.com/office/2006/metadata/properties" xmlns:ns2="f97d569a-4512-42b2-abdd-152bdc47a249" targetNamespace="http://schemas.microsoft.com/office/2006/metadata/properties" ma:root="true" ma:fieldsID="17309abf403db891a3fa9d42b6cef892" ns2:_="">
    <xsd:import namespace="f97d569a-4512-42b2-abdd-152bdc47a24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7d569a-4512-42b2-abdd-152bdc47a2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6935C3-7485-46DC-9E25-1DCBF179584E}">
  <ds:schemaRefs>
    <ds:schemaRef ds:uri="f97d569a-4512-42b2-abdd-152bdc47a24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B97F660-5C81-47C3-A4A5-D0E83DD8B9BA}">
  <ds:schemaRefs>
    <ds:schemaRef ds:uri="http://schemas.microsoft.com/sharepoint/v3/contenttype/forms"/>
  </ds:schemaRefs>
</ds:datastoreItem>
</file>

<file path=customXml/itemProps3.xml><?xml version="1.0" encoding="utf-8"?>
<ds:datastoreItem xmlns:ds="http://schemas.openxmlformats.org/officeDocument/2006/customXml" ds:itemID="{F8DA5F9A-EE60-4400-AC77-6F27CCDB797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36</Slides>
  <Notes>36</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1</cp:revision>
  <dcterms:created xsi:type="dcterms:W3CDTF">2024-08-07T14:32:26Z</dcterms:created>
  <dcterms:modified xsi:type="dcterms:W3CDTF">2024-08-20T23:09:33Z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0x010100F87885B88499A448AC224B9B725C28C6</vt:lpwstr>
  </property>
</Properties>
</file>